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96" r:id="rId3"/>
    <p:sldId id="298" r:id="rId4"/>
    <p:sldId id="299" r:id="rId5"/>
    <p:sldId id="293" r:id="rId6"/>
    <p:sldId id="268" r:id="rId7"/>
    <p:sldId id="270" r:id="rId8"/>
    <p:sldId id="271" r:id="rId9"/>
    <p:sldId id="272" r:id="rId10"/>
    <p:sldId id="273" r:id="rId11"/>
    <p:sldId id="274" r:id="rId12"/>
    <p:sldId id="276" r:id="rId13"/>
    <p:sldId id="277" r:id="rId14"/>
    <p:sldId id="278" r:id="rId15"/>
    <p:sldId id="279" r:id="rId16"/>
    <p:sldId id="280" r:id="rId17"/>
    <p:sldId id="287" r:id="rId18"/>
    <p:sldId id="286" r:id="rId19"/>
    <p:sldId id="288" r:id="rId20"/>
    <p:sldId id="285" r:id="rId21"/>
    <p:sldId id="291" r:id="rId22"/>
    <p:sldId id="260" r:id="rId23"/>
    <p:sldId id="289" r:id="rId24"/>
    <p:sldId id="292" r:id="rId25"/>
    <p:sldId id="294" r:id="rId26"/>
    <p:sldId id="284"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273" autoAdjust="0"/>
  </p:normalViewPr>
  <p:slideViewPr>
    <p:cSldViewPr snapToGrid="0">
      <p:cViewPr varScale="1">
        <p:scale>
          <a:sx n="46" d="100"/>
          <a:sy n="46" d="100"/>
        </p:scale>
        <p:origin x="16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74E8A-7067-4FA4-B747-D7A32534160A}" type="datetimeFigureOut">
              <a:rPr lang="nl-NL" smtClean="0"/>
              <a:t>21-11-2022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1001A-4D42-40D2-B963-E9ABF15595FD}" type="slidenum">
              <a:rPr lang="nl-NL" smtClean="0"/>
              <a:t>‹nr.›</a:t>
            </a:fld>
            <a:endParaRPr lang="nl-NL"/>
          </a:p>
        </p:txBody>
      </p:sp>
    </p:spTree>
    <p:extLst>
      <p:ext uri="{BB962C8B-B14F-4D97-AF65-F5344CB8AC3E}">
        <p14:creationId xmlns:p14="http://schemas.microsoft.com/office/powerpoint/2010/main" val="42762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Wanneer de voortekenen hebben plaatsgevonden, kan de partus in gang worden gezet. Bij een normaal verlopende partus is deze op te delen in drie fasen:</a:t>
            </a:r>
          </a:p>
          <a:p>
            <a:pPr lvl="0"/>
            <a:r>
              <a:rPr lang="nl-NL" sz="1200" u="sng" kern="1200" dirty="0">
                <a:solidFill>
                  <a:schemeClr val="tx1"/>
                </a:solidFill>
                <a:effectLst/>
                <a:latin typeface="+mn-lt"/>
                <a:ea typeface="+mn-ea"/>
                <a:cs typeface="+mn-cs"/>
              </a:rPr>
              <a:t>Ontsluitingsfase: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deze fase wordt de koe voorbereid op de uitdrijving. Daarnaast wordt het progesteron-block weggenomen, waardoor de koe vermindering van de drachtgevoelens krijgt (uterus</a:t>
            </a:r>
            <a:r>
              <a:rPr lang="nl-NL" sz="1200" kern="1200" baseline="0" dirty="0">
                <a:solidFill>
                  <a:schemeClr val="tx1"/>
                </a:solidFill>
                <a:effectLst/>
                <a:latin typeface="+mn-lt"/>
                <a:ea typeface="+mn-ea"/>
                <a:cs typeface="+mn-cs"/>
              </a:rPr>
              <a:t> wordt gevoelig voor oxytocine en contracties van de uterus kunnen op gang komen)</a:t>
            </a:r>
            <a:r>
              <a:rPr lang="nl-NL" sz="1200" kern="1200" dirty="0">
                <a:solidFill>
                  <a:schemeClr val="tx1"/>
                </a:solidFill>
                <a:effectLst/>
                <a:latin typeface="+mn-lt"/>
                <a:ea typeface="+mn-ea"/>
                <a:cs typeface="+mn-cs"/>
              </a:rPr>
              <a:t>. Tot slot vinden er contracties van het myometrium; de spieren in de baarmoederwand. Bij de ontsluitingsfase is sprake van </a:t>
            </a:r>
            <a:r>
              <a:rPr lang="nl-NL" sz="1200" kern="1200" dirty="0" err="1">
                <a:solidFill>
                  <a:schemeClr val="tx1"/>
                </a:solidFill>
                <a:effectLst/>
                <a:latin typeface="+mn-lt"/>
                <a:ea typeface="+mn-ea"/>
                <a:cs typeface="+mn-cs"/>
              </a:rPr>
              <a:t>weeënactiviteit</a:t>
            </a:r>
            <a:r>
              <a:rPr lang="nl-NL" sz="1200" kern="1200" dirty="0">
                <a:solidFill>
                  <a:schemeClr val="tx1"/>
                </a:solidFill>
                <a:effectLst/>
                <a:latin typeface="+mn-lt"/>
                <a:ea typeface="+mn-ea"/>
                <a:cs typeface="+mn-cs"/>
              </a:rPr>
              <a:t>. De baarmoedermond ontsluit binnen een tijdsbestek van 2 tot 6 uur. Bij een vaars duurt dit over het algemeen langer: 4 tot 12 uur. Bij een dracht van een zwaarder kalf duurt de fase van ontsluiting ook langer.</a:t>
            </a:r>
          </a:p>
          <a:p>
            <a:r>
              <a:rPr lang="nl-NL" sz="1200" kern="1200" dirty="0">
                <a:solidFill>
                  <a:schemeClr val="tx1"/>
                </a:solidFill>
                <a:effectLst/>
                <a:latin typeface="+mn-lt"/>
                <a:ea typeface="+mn-ea"/>
                <a:cs typeface="+mn-cs"/>
              </a:rPr>
              <a:t>In het begin van de ontsluiting houdt het moederdier de staart vaak al wat af van het lichaam. Daarna wordt de koe vaak wat onrustiger: ze gaat staan en dan weer liggen. Daarnaast laat de koe in de ontsluitingsfase de mest en urine frequent lopen. De ontsluitingsfase eindigt wanneer de vruchtblaas zichtbaar wordt en de koe begint te persen.</a:t>
            </a:r>
          </a:p>
          <a:p>
            <a:pPr lvl="0"/>
            <a:r>
              <a:rPr lang="nl-NL" sz="1200" u="sng" kern="1200" dirty="0">
                <a:solidFill>
                  <a:schemeClr val="tx1"/>
                </a:solidFill>
                <a:effectLst/>
                <a:latin typeface="+mn-lt"/>
                <a:ea typeface="+mn-ea"/>
                <a:cs typeface="+mn-cs"/>
              </a:rPr>
              <a:t>Uitdrijvingsfase: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deze fase komt het kalf daadwerkelijk uit het moederdier; De foetus wordt zogezegd ‘uitgedreven’. In de uitdrijvingsfase kan op de koe worden gevoeld om te kijken of natuurlijke geboorte mogelijk is. Vaak kan een koe en het kalf wel wat hulp gebruiken tijdens de partus. Wanneer gebruik wordt gemaakt met het verlosapparaat (ook wel ‘de krik’ genoemd) is het van belang dat de kracht die hiermee wordt uitgeoefend op de koe en het kalf niet hoger is dan de manuele of handmatige trekkracht: de trekkracht van een persoon van plusminus 100 kg.</a:t>
            </a:r>
          </a:p>
          <a:p>
            <a:pPr lvl="0"/>
            <a:r>
              <a:rPr lang="nl-NL" sz="1200" u="sng" kern="1200" dirty="0">
                <a:solidFill>
                  <a:schemeClr val="tx1"/>
                </a:solidFill>
                <a:effectLst/>
                <a:latin typeface="+mn-lt"/>
                <a:ea typeface="+mn-ea"/>
                <a:cs typeface="+mn-cs"/>
              </a:rPr>
              <a:t>Nageboortefase: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deze fase worden de foetale membranen uitgedreven. De nageboorte komt gemiddeld 4 tot 6 uur na de geboorte van het kalf van de koe af. Als het langer dan 12 uur duurt, moet de koe mogelijk behandeld worden met een nageboortecapsule.</a:t>
            </a:r>
          </a:p>
          <a:p>
            <a:r>
              <a:rPr lang="nl-NL" sz="1200" kern="1200" dirty="0">
                <a:solidFill>
                  <a:schemeClr val="tx1"/>
                </a:solidFill>
                <a:effectLst/>
                <a:latin typeface="+mn-lt"/>
                <a:ea typeface="+mn-ea"/>
                <a:cs typeface="+mn-cs"/>
              </a:rPr>
              <a:t>Na de nageboortefase duurt het volledige herstel van de baarmoeder van de koe nog 20 tot 40 dagen.</a:t>
            </a:r>
          </a:p>
          <a:p>
            <a:endParaRPr lang="nl-NL" dirty="0"/>
          </a:p>
        </p:txBody>
      </p:sp>
      <p:sp>
        <p:nvSpPr>
          <p:cNvPr id="4" name="Tijdelijke aanduiding voor dianummer 3"/>
          <p:cNvSpPr>
            <a:spLocks noGrp="1"/>
          </p:cNvSpPr>
          <p:nvPr>
            <p:ph type="sldNum" sz="quarter" idx="10"/>
          </p:nvPr>
        </p:nvSpPr>
        <p:spPr/>
        <p:txBody>
          <a:bodyPr/>
          <a:lstStyle/>
          <a:p>
            <a:fld id="{64E2545A-765A-41C8-9961-CCDBA137245E}" type="slidenum">
              <a:rPr lang="nl-NL" smtClean="0"/>
              <a:t>7</a:t>
            </a:fld>
            <a:endParaRPr lang="nl-NL"/>
          </a:p>
        </p:txBody>
      </p:sp>
    </p:spTree>
    <p:extLst>
      <p:ext uri="{BB962C8B-B14F-4D97-AF65-F5344CB8AC3E}">
        <p14:creationId xmlns:p14="http://schemas.microsoft.com/office/powerpoint/2010/main" val="226790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Eenzijdige </a:t>
            </a:r>
            <a:r>
              <a:rPr lang="nl-NL" sz="1200" dirty="0" err="1"/>
              <a:t>carpaalligging</a:t>
            </a:r>
            <a:endParaRPr lang="nl-NL" sz="1200" dirty="0"/>
          </a:p>
          <a:p>
            <a:endParaRPr lang="nl-NL" dirty="0"/>
          </a:p>
        </p:txBody>
      </p:sp>
      <p:sp>
        <p:nvSpPr>
          <p:cNvPr id="4" name="Tijdelijke aanduiding voor dianummer 3"/>
          <p:cNvSpPr>
            <a:spLocks noGrp="1"/>
          </p:cNvSpPr>
          <p:nvPr>
            <p:ph type="sldNum" sz="quarter" idx="10"/>
          </p:nvPr>
        </p:nvSpPr>
        <p:spPr/>
        <p:txBody>
          <a:bodyPr/>
          <a:lstStyle/>
          <a:p>
            <a:fld id="{64E2545A-765A-41C8-9961-CCDBA137245E}" type="slidenum">
              <a:rPr lang="nl-NL" smtClean="0"/>
              <a:t>10</a:t>
            </a:fld>
            <a:endParaRPr lang="nl-NL"/>
          </a:p>
        </p:txBody>
      </p:sp>
    </p:spTree>
    <p:extLst>
      <p:ext uri="{BB962C8B-B14F-4D97-AF65-F5344CB8AC3E}">
        <p14:creationId xmlns:p14="http://schemas.microsoft.com/office/powerpoint/2010/main" val="324451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kern="1200" dirty="0">
                <a:solidFill>
                  <a:schemeClr val="tx1"/>
                </a:solidFill>
                <a:effectLst/>
                <a:latin typeface="+mn-lt"/>
                <a:ea typeface="+mn-ea"/>
                <a:cs typeface="+mn-cs"/>
              </a:rPr>
              <a:t>Heupligging: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Tot slot kan een kalf een heupligging aannemen in de baarmoeder. Bij de heupligging zijn één of beide achterpootjes van het kalf naar voren gestrekt. De veehouder voelt bij </a:t>
            </a:r>
            <a:r>
              <a:rPr lang="nl-NL" sz="1200" kern="1200" dirty="0" err="1">
                <a:solidFill>
                  <a:schemeClr val="tx1"/>
                </a:solidFill>
                <a:effectLst/>
                <a:latin typeface="+mn-lt"/>
                <a:ea typeface="+mn-ea"/>
                <a:cs typeface="+mn-cs"/>
              </a:rPr>
              <a:t>opvoelen</a:t>
            </a:r>
            <a:r>
              <a:rPr lang="nl-NL" sz="1200" kern="1200" dirty="0">
                <a:solidFill>
                  <a:schemeClr val="tx1"/>
                </a:solidFill>
                <a:effectLst/>
                <a:latin typeface="+mn-lt"/>
                <a:ea typeface="+mn-ea"/>
                <a:cs typeface="+mn-cs"/>
              </a:rPr>
              <a:t> de staart en stuit van het kalf. De heupligging is weergegeven in foto</a:t>
            </a:r>
            <a:r>
              <a:rPr lang="nl-NL" sz="1200" kern="1200" baseline="0" dirty="0">
                <a:solidFill>
                  <a:schemeClr val="tx1"/>
                </a:solidFill>
                <a:effectLst/>
                <a:latin typeface="+mn-lt"/>
                <a:ea typeface="+mn-ea"/>
                <a:cs typeface="+mn-cs"/>
              </a:rPr>
              <a:t> hierboven</a:t>
            </a:r>
            <a:r>
              <a:rPr lang="nl-NL" sz="1200" kern="1200" dirty="0">
                <a:solidFill>
                  <a:schemeClr val="tx1"/>
                </a:solidFill>
                <a:effectLst/>
                <a:latin typeface="+mn-lt"/>
                <a:ea typeface="+mn-ea"/>
                <a:cs typeface="+mn-cs"/>
              </a:rPr>
              <a:t>. Bij een heupligging is bijna altijd keizersnede nodig. De partus zet namelijk niet door. Er staat geen druk op de cervix, aangezien alle pootjes zich verder naar voren in de baarmoeder bevinden, waardoor de partus lastiger wordt. Het enige dat de melkveehouder kan doen om de verlossing tot een zo goed mogelijk einde te brengen, is om te proberen de voorpoten van het kalf te pakken te krijgen en zo te draaien dat de voorpoten en snuit van het kalf naar de buitenkant van de uterus gericht zijn.</a:t>
            </a:r>
          </a:p>
          <a:p>
            <a:endParaRPr lang="nl-NL" dirty="0"/>
          </a:p>
        </p:txBody>
      </p:sp>
      <p:sp>
        <p:nvSpPr>
          <p:cNvPr id="4" name="Tijdelijke aanduiding voor dianummer 3"/>
          <p:cNvSpPr>
            <a:spLocks noGrp="1"/>
          </p:cNvSpPr>
          <p:nvPr>
            <p:ph type="sldNum" sz="quarter" idx="10"/>
          </p:nvPr>
        </p:nvSpPr>
        <p:spPr/>
        <p:txBody>
          <a:bodyPr/>
          <a:lstStyle/>
          <a:p>
            <a:fld id="{64E2545A-765A-41C8-9961-CCDBA137245E}" type="slidenum">
              <a:rPr lang="nl-NL" smtClean="0"/>
              <a:t>13</a:t>
            </a:fld>
            <a:endParaRPr lang="nl-NL"/>
          </a:p>
        </p:txBody>
      </p:sp>
    </p:spTree>
    <p:extLst>
      <p:ext uri="{BB962C8B-B14F-4D97-AF65-F5344CB8AC3E}">
        <p14:creationId xmlns:p14="http://schemas.microsoft.com/office/powerpoint/2010/main" val="411024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kern="1200" dirty="0">
                <a:solidFill>
                  <a:schemeClr val="tx1"/>
                </a:solidFill>
                <a:effectLst/>
                <a:latin typeface="+mn-lt"/>
                <a:ea typeface="+mn-ea"/>
                <a:cs typeface="+mn-cs"/>
              </a:rPr>
              <a:t>Stuitborstligging: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de stuitborstligging ligt het kalf geheel verkeerd om in de uterus. Het kalf ligt met twee gestrekte achterpootjes naar de uitgang van de uterus gericht. De stuitborstligging is weergegeven in Figuur 5. Bij de verlossing van een kalf breekt de navelstreng eerder af. Wanneer tijdens de verlossing de navelstreng breekt, zit het kalf nog met de kop in de baarmoeder. Daardoor krijgt het kalf zuurstoftekort en krijgt het daarnaast vruchtwater in de longen. Wanneer de heup van het kalf zich bij de verlossing buiten het lijf van de koe bevindt, is het advies om snel te handelen en snel door te gaan met het trekken aan het kalf. Wanneer de borstkas buiten het lijf van de koe is, dient het kalf naar beneden te worden getrokken, oftewel met de achterpoten parallel aan de achterpoten van de koe naar beneden trekken.</a:t>
            </a:r>
          </a:p>
          <a:p>
            <a:endParaRPr lang="nl-NL" dirty="0"/>
          </a:p>
        </p:txBody>
      </p:sp>
      <p:sp>
        <p:nvSpPr>
          <p:cNvPr id="4" name="Tijdelijke aanduiding voor dianummer 3"/>
          <p:cNvSpPr>
            <a:spLocks noGrp="1"/>
          </p:cNvSpPr>
          <p:nvPr>
            <p:ph type="sldNum" sz="quarter" idx="10"/>
          </p:nvPr>
        </p:nvSpPr>
        <p:spPr/>
        <p:txBody>
          <a:bodyPr/>
          <a:lstStyle/>
          <a:p>
            <a:fld id="{64E2545A-765A-41C8-9961-CCDBA137245E}" type="slidenum">
              <a:rPr lang="nl-NL" smtClean="0"/>
              <a:t>15</a:t>
            </a:fld>
            <a:endParaRPr lang="nl-NL"/>
          </a:p>
        </p:txBody>
      </p:sp>
    </p:spTree>
    <p:extLst>
      <p:ext uri="{BB962C8B-B14F-4D97-AF65-F5344CB8AC3E}">
        <p14:creationId xmlns:p14="http://schemas.microsoft.com/office/powerpoint/2010/main" val="87959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Stuitligging: Draai  het achterstel van het kalf 30 graden naar links of rechts. Als het goed is moeten de hakjes in het vlak van de kling komen. </a:t>
            </a:r>
          </a:p>
          <a:p>
            <a:r>
              <a:rPr lang="nl-NL" dirty="0"/>
              <a:t>Afwijkende ligging: Bel een veearts. Duw het kalf rustig terug in de baarmoeder en probeer het pootje of de kop goed te leggen. </a:t>
            </a:r>
          </a:p>
          <a:p>
            <a:r>
              <a:rPr lang="nl-NL" dirty="0"/>
              <a:t>Slag in de baarmoeder: Bel een veearts. Probeer met (handschoen dragen) de baarmoeder terug te draaien. </a:t>
            </a:r>
          </a:p>
          <a:p>
            <a:r>
              <a:rPr lang="nl-NL" dirty="0"/>
              <a:t>Geboorteweg te nauw: Gebruik veel glijmiddel. Het kan dat je te vroeg voelt. Probeer de cervix kalm en voorzichtig op te rekken. </a:t>
            </a:r>
          </a:p>
          <a:p>
            <a:r>
              <a:rPr lang="nl-NL" dirty="0"/>
              <a:t>Dood, stinkend kalf: Doe ALTIJD handschoenen aan. Gebruik veel glijmiddel het kalf zal waarschijnlijk droog aanvoelen en niet goed glijden. </a:t>
            </a:r>
          </a:p>
        </p:txBody>
      </p:sp>
      <p:sp>
        <p:nvSpPr>
          <p:cNvPr id="4" name="Tijdelijke aanduiding voor dianummer 3"/>
          <p:cNvSpPr>
            <a:spLocks noGrp="1"/>
          </p:cNvSpPr>
          <p:nvPr>
            <p:ph type="sldNum" sz="quarter" idx="5"/>
          </p:nvPr>
        </p:nvSpPr>
        <p:spPr/>
        <p:txBody>
          <a:bodyPr/>
          <a:lstStyle/>
          <a:p>
            <a:fld id="{0CE1001A-4D42-40D2-B963-E9ABF15595FD}" type="slidenum">
              <a:rPr lang="nl-NL" smtClean="0"/>
              <a:t>18</a:t>
            </a:fld>
            <a:endParaRPr lang="nl-NL"/>
          </a:p>
        </p:txBody>
      </p:sp>
    </p:spTree>
    <p:extLst>
      <p:ext uri="{BB962C8B-B14F-4D97-AF65-F5344CB8AC3E}">
        <p14:creationId xmlns:p14="http://schemas.microsoft.com/office/powerpoint/2010/main" val="116195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CE1001A-4D42-40D2-B963-E9ABF15595FD}" type="slidenum">
              <a:rPr lang="nl-NL" smtClean="0"/>
              <a:t>19</a:t>
            </a:fld>
            <a:endParaRPr lang="nl-NL"/>
          </a:p>
        </p:txBody>
      </p:sp>
    </p:spTree>
    <p:extLst>
      <p:ext uri="{BB962C8B-B14F-4D97-AF65-F5344CB8AC3E}">
        <p14:creationId xmlns:p14="http://schemas.microsoft.com/office/powerpoint/2010/main" val="2793599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4C56189-FD11-4507-A1DE-9BEE31B35B57}" type="datetimeFigureOut">
              <a:rPr lang="nl-NL" smtClean="0"/>
              <a:t>21-11-2022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8913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9BCC648-E14B-4DC7-95CC-8472706CABC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3362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62723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9BCC648-E14B-4DC7-95CC-8472706CABC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7578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80739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3868208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064739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408616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0152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551830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4C56189-FD11-4507-A1DE-9BEE31B35B57}" type="datetimeFigureOut">
              <a:rPr lang="nl-NL" smtClean="0"/>
              <a:t>21-11-2022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0832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Tree>
    <p:extLst>
      <p:ext uri="{BB962C8B-B14F-4D97-AF65-F5344CB8AC3E}">
        <p14:creationId xmlns:p14="http://schemas.microsoft.com/office/powerpoint/2010/main" val="565729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4C56189-FD11-4507-A1DE-9BEE31B35B57}" type="datetimeFigureOut">
              <a:rPr lang="nl-NL" smtClean="0"/>
              <a:t>21-11-2022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00756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4C56189-FD11-4507-A1DE-9BEE31B35B57}" type="datetimeFigureOut">
              <a:rPr lang="nl-NL" smtClean="0"/>
              <a:t>21-11-2022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0779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223809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9BCC648-E14B-4DC7-95CC-8472706CABC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68567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9BCC648-E14B-4DC7-95CC-8472706CABC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5096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9BCC648-E14B-4DC7-95CC-8472706CABC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9615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4C56189-FD11-4507-A1DE-9BEE31B35B57}"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spTree>
    <p:extLst>
      <p:ext uri="{BB962C8B-B14F-4D97-AF65-F5344CB8AC3E}">
        <p14:creationId xmlns:p14="http://schemas.microsoft.com/office/powerpoint/2010/main" val="4028920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4C56189-FD11-4507-A1DE-9BEE31B35B57}" type="datetimeFigureOut">
              <a:rPr lang="nl-NL" smtClean="0"/>
              <a:t>21-11-2022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888573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4C56189-FD11-4507-A1DE-9BEE31B35B57}" type="datetimeFigureOut">
              <a:rPr lang="nl-NL" smtClean="0"/>
              <a:t>21-11-2022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spTree>
    <p:extLst>
      <p:ext uri="{BB962C8B-B14F-4D97-AF65-F5344CB8AC3E}">
        <p14:creationId xmlns:p14="http://schemas.microsoft.com/office/powerpoint/2010/main" val="3349555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4C56189-FD11-4507-A1DE-9BEE31B35B57}"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86474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Tekststijl van het model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4C56189-FD11-4507-A1DE-9BEE31B35B57}" type="datetimeFigureOut">
              <a:rPr lang="nl-NL" smtClean="0"/>
              <a:t>21-11-2022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288759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9BCC648-E14B-4DC7-95CC-8472706CABC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4C56189-FD11-4507-A1DE-9BEE31B35B57}" type="datetimeFigureOut">
              <a:rPr lang="nl-NL" smtClean="0"/>
              <a:t>21-11-2022</a:t>
            </a:fld>
            <a:endParaRPr lang="nl-NL"/>
          </a:p>
        </p:txBody>
      </p:sp>
    </p:spTree>
    <p:extLst>
      <p:ext uri="{BB962C8B-B14F-4D97-AF65-F5344CB8AC3E}">
        <p14:creationId xmlns:p14="http://schemas.microsoft.com/office/powerpoint/2010/main" val="406392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Tree>
    <p:extLst>
      <p:ext uri="{BB962C8B-B14F-4D97-AF65-F5344CB8AC3E}">
        <p14:creationId xmlns:p14="http://schemas.microsoft.com/office/powerpoint/2010/main" val="356841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9BCC648-E14B-4DC7-95CC-8472706CABC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7693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219902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9BCC648-E14B-4DC7-95CC-8472706CABC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24071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9BCC648-E14B-4DC7-95CC-8472706CABC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8866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94C56189-FD11-4507-A1DE-9BEE31B35B57}"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9BCC648-E14B-4DC7-95CC-8472706CABC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230856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www.dierenklinieklemmer.nl/info_herkauwers/geboorte_kalf/files/iris10.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34040-766D-4157-8B48-EFC5434C67E6}"/>
              </a:ext>
            </a:extLst>
          </p:cNvPr>
          <p:cNvSpPr>
            <a:spLocks noGrp="1"/>
          </p:cNvSpPr>
          <p:nvPr>
            <p:ph type="ctrTitle"/>
          </p:nvPr>
        </p:nvSpPr>
        <p:spPr>
          <a:xfrm>
            <a:off x="433820" y="4530923"/>
            <a:ext cx="10985637" cy="1454240"/>
          </a:xfrm>
        </p:spPr>
        <p:txBody>
          <a:bodyPr/>
          <a:lstStyle/>
          <a:p>
            <a:r>
              <a:rPr lang="nl-NL" dirty="0"/>
              <a:t>Les 2. </a:t>
            </a:r>
            <a:r>
              <a:rPr lang="nl-NL" sz="4400" dirty="0"/>
              <a:t>Droogstand H3 en H4</a:t>
            </a:r>
            <a:br>
              <a:rPr lang="nl-NL" sz="4400" dirty="0"/>
            </a:br>
            <a:r>
              <a:rPr lang="nl-NL" sz="4400" dirty="0"/>
              <a:t>30 november 2022</a:t>
            </a:r>
            <a:endParaRPr lang="nl-NL" dirty="0"/>
          </a:p>
        </p:txBody>
      </p:sp>
    </p:spTree>
    <p:extLst>
      <p:ext uri="{BB962C8B-B14F-4D97-AF65-F5344CB8AC3E}">
        <p14:creationId xmlns:p14="http://schemas.microsoft.com/office/powerpoint/2010/main" val="150319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3276" y="296863"/>
            <a:ext cx="10108030" cy="1160403"/>
          </a:xfrm>
        </p:spPr>
        <p:txBody>
          <a:bodyPr/>
          <a:lstStyle/>
          <a:p>
            <a:r>
              <a:rPr lang="nl-NL" dirty="0"/>
              <a:t>Foto/Stelling 2</a:t>
            </a:r>
          </a:p>
        </p:txBody>
      </p:sp>
      <p:pic>
        <p:nvPicPr>
          <p:cNvPr id="4" name="Afbeelding 3"/>
          <p:cNvPicPr/>
          <p:nvPr/>
        </p:nvPicPr>
        <p:blipFill>
          <a:blip r:embed="rId3">
            <a:extLst>
              <a:ext uri="{28A0092B-C50C-407E-A947-70E740481C1C}">
                <a14:useLocalDpi xmlns:a14="http://schemas.microsoft.com/office/drawing/2010/main" val="0"/>
              </a:ext>
            </a:extLst>
          </a:blip>
          <a:srcRect/>
          <a:stretch>
            <a:fillRect/>
          </a:stretch>
        </p:blipFill>
        <p:spPr bwMode="auto">
          <a:xfrm>
            <a:off x="3059964" y="1457266"/>
            <a:ext cx="4285738" cy="3496018"/>
          </a:xfrm>
          <a:prstGeom prst="rect">
            <a:avLst/>
          </a:prstGeom>
          <a:noFill/>
          <a:ln>
            <a:noFill/>
          </a:ln>
        </p:spPr>
      </p:pic>
      <p:sp>
        <p:nvSpPr>
          <p:cNvPr id="5" name="Tekstvak 4"/>
          <p:cNvSpPr txBox="1"/>
          <p:nvPr/>
        </p:nvSpPr>
        <p:spPr>
          <a:xfrm>
            <a:off x="371476" y="5132878"/>
            <a:ext cx="11727766" cy="707886"/>
          </a:xfrm>
          <a:prstGeom prst="rect">
            <a:avLst/>
          </a:prstGeom>
          <a:noFill/>
        </p:spPr>
        <p:txBody>
          <a:bodyPr wrap="square" rtlCol="0">
            <a:spAutoFit/>
          </a:bodyPr>
          <a:lstStyle/>
          <a:p>
            <a:pPr algn="ctr"/>
            <a:r>
              <a:rPr lang="nl-NL" sz="4000" dirty="0"/>
              <a:t>“Ik zou niet weten hoe ik dit kalf moet verlossen.”</a:t>
            </a:r>
          </a:p>
        </p:txBody>
      </p:sp>
    </p:spTree>
    <p:extLst>
      <p:ext uri="{BB962C8B-B14F-4D97-AF65-F5344CB8AC3E}">
        <p14:creationId xmlns:p14="http://schemas.microsoft.com/office/powerpoint/2010/main" val="131110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1247" y="433269"/>
            <a:ext cx="10108030" cy="1160403"/>
          </a:xfrm>
        </p:spPr>
        <p:txBody>
          <a:bodyPr/>
          <a:lstStyle/>
          <a:p>
            <a:r>
              <a:rPr lang="nl-NL" dirty="0"/>
              <a:t>Foto/Stelling 3</a:t>
            </a:r>
          </a:p>
        </p:txBody>
      </p:sp>
      <p:pic>
        <p:nvPicPr>
          <p:cNvPr id="2050" name="il_fi" descr="17-05-12geboorteKalf"/>
          <p:cNvPicPr>
            <a:picLocks noChangeAspect="1" noChangeArrowheads="1"/>
          </p:cNvPicPr>
          <p:nvPr/>
        </p:nvPicPr>
        <p:blipFill rotWithShape="1">
          <a:blip r:embed="rId2">
            <a:extLst>
              <a:ext uri="{28A0092B-C50C-407E-A947-70E740481C1C}">
                <a14:useLocalDpi xmlns:a14="http://schemas.microsoft.com/office/drawing/2010/main" val="0"/>
              </a:ext>
            </a:extLst>
          </a:blip>
          <a:srcRect l="66257" t="66118" r="1"/>
          <a:stretch/>
        </p:blipFill>
        <p:spPr bwMode="auto">
          <a:xfrm>
            <a:off x="2888565" y="1593672"/>
            <a:ext cx="6414868" cy="483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3570848" y="5615114"/>
            <a:ext cx="5050301" cy="646331"/>
          </a:xfrm>
          <a:prstGeom prst="rect">
            <a:avLst/>
          </a:prstGeom>
          <a:noFill/>
        </p:spPr>
        <p:txBody>
          <a:bodyPr wrap="square" rtlCol="0">
            <a:spAutoFit/>
          </a:bodyPr>
          <a:lstStyle/>
          <a:p>
            <a:pPr algn="ctr"/>
            <a:r>
              <a:rPr lang="nl-NL" sz="3600" dirty="0"/>
              <a:t>5 uur na afkalven</a:t>
            </a:r>
          </a:p>
        </p:txBody>
      </p:sp>
    </p:spTree>
    <p:extLst>
      <p:ext uri="{BB962C8B-B14F-4D97-AF65-F5344CB8AC3E}">
        <p14:creationId xmlns:p14="http://schemas.microsoft.com/office/powerpoint/2010/main" val="56151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srcRect l="2586" t="19042" r="34601" b="18859"/>
          <a:stretch/>
        </p:blipFill>
        <p:spPr>
          <a:xfrm>
            <a:off x="2193893" y="1022498"/>
            <a:ext cx="7804213" cy="4337827"/>
          </a:xfrm>
          <a:prstGeom prst="rect">
            <a:avLst/>
          </a:prstGeom>
        </p:spPr>
      </p:pic>
      <p:sp>
        <p:nvSpPr>
          <p:cNvPr id="2" name="Titel 1"/>
          <p:cNvSpPr>
            <a:spLocks noGrp="1"/>
          </p:cNvSpPr>
          <p:nvPr>
            <p:ph type="title"/>
          </p:nvPr>
        </p:nvSpPr>
        <p:spPr>
          <a:xfrm>
            <a:off x="4007405" y="216198"/>
            <a:ext cx="9520158" cy="1049235"/>
          </a:xfrm>
        </p:spPr>
        <p:txBody>
          <a:bodyPr/>
          <a:lstStyle/>
          <a:p>
            <a:r>
              <a:rPr lang="nl-NL" dirty="0"/>
              <a:t>Foto/Stelling 4</a:t>
            </a:r>
          </a:p>
        </p:txBody>
      </p:sp>
      <p:sp>
        <p:nvSpPr>
          <p:cNvPr id="5" name="Tekstvak 4"/>
          <p:cNvSpPr txBox="1"/>
          <p:nvPr/>
        </p:nvSpPr>
        <p:spPr>
          <a:xfrm>
            <a:off x="2193893" y="5598678"/>
            <a:ext cx="7641268" cy="800219"/>
          </a:xfrm>
          <a:prstGeom prst="rect">
            <a:avLst/>
          </a:prstGeom>
          <a:noFill/>
        </p:spPr>
        <p:txBody>
          <a:bodyPr wrap="square" rtlCol="0">
            <a:spAutoFit/>
          </a:bodyPr>
          <a:lstStyle/>
          <a:p>
            <a:pPr algn="ctr"/>
            <a:r>
              <a:rPr lang="nl-NL" sz="2300" dirty="0"/>
              <a:t>“Op deze foto staat alles wat ik nodig heb om een koe te verlossen en het kalf te verzorgen!”</a:t>
            </a:r>
          </a:p>
        </p:txBody>
      </p:sp>
    </p:spTree>
    <p:extLst>
      <p:ext uri="{BB962C8B-B14F-4D97-AF65-F5344CB8AC3E}">
        <p14:creationId xmlns:p14="http://schemas.microsoft.com/office/powerpoint/2010/main" val="146862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042" y="472609"/>
            <a:ext cx="10108030" cy="1160403"/>
          </a:xfrm>
        </p:spPr>
        <p:txBody>
          <a:bodyPr/>
          <a:lstStyle/>
          <a:p>
            <a:r>
              <a:rPr lang="nl-NL" dirty="0"/>
              <a:t>Foto/Stelling 5</a:t>
            </a:r>
          </a:p>
        </p:txBody>
      </p:sp>
      <p:pic>
        <p:nvPicPr>
          <p:cNvPr id="4" name="Picture 2"/>
          <p:cNvPicPr>
            <a:picLocks noGrp="1"/>
          </p:cNvPicPr>
          <p:nvPr>
            <p:ph idx="1"/>
          </p:nvPr>
        </p:nvPicPr>
        <p:blipFill rotWithShape="1">
          <a:blip r:embed="rId3" cstate="print"/>
          <a:srcRect l="38028" t="13400" r="1"/>
          <a:stretch/>
        </p:blipFill>
        <p:spPr bwMode="auto">
          <a:xfrm>
            <a:off x="3786533" y="1224798"/>
            <a:ext cx="4618932" cy="3775208"/>
          </a:xfrm>
          <a:prstGeom prst="rect">
            <a:avLst/>
          </a:prstGeom>
          <a:noFill/>
          <a:ln>
            <a:noFill/>
          </a:ln>
          <a:extLst>
            <a:ext uri="{53640926-AAD7-44D8-BBD7-CCE9431645EC}">
              <a14:shadowObscured xmlns:a14="http://schemas.microsoft.com/office/drawing/2010/main"/>
            </a:ext>
          </a:extLst>
        </p:spPr>
      </p:pic>
      <p:sp>
        <p:nvSpPr>
          <p:cNvPr id="5" name="Tekstvak 4"/>
          <p:cNvSpPr txBox="1"/>
          <p:nvPr/>
        </p:nvSpPr>
        <p:spPr>
          <a:xfrm>
            <a:off x="1593584" y="5279259"/>
            <a:ext cx="9298745" cy="707886"/>
          </a:xfrm>
          <a:prstGeom prst="rect">
            <a:avLst/>
          </a:prstGeom>
          <a:noFill/>
        </p:spPr>
        <p:txBody>
          <a:bodyPr wrap="square" rtlCol="0">
            <a:spAutoFit/>
          </a:bodyPr>
          <a:lstStyle/>
          <a:p>
            <a:pPr algn="ctr"/>
            <a:r>
              <a:rPr lang="nl-NL" sz="4000" dirty="0"/>
              <a:t>“Dit kalf kan ik zelf verlossen.”</a:t>
            </a:r>
          </a:p>
        </p:txBody>
      </p:sp>
    </p:spTree>
    <p:extLst>
      <p:ext uri="{BB962C8B-B14F-4D97-AF65-F5344CB8AC3E}">
        <p14:creationId xmlns:p14="http://schemas.microsoft.com/office/powerpoint/2010/main" val="16099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7599" y="548654"/>
            <a:ext cx="10108030" cy="1160403"/>
          </a:xfrm>
        </p:spPr>
        <p:txBody>
          <a:bodyPr/>
          <a:lstStyle/>
          <a:p>
            <a:r>
              <a:rPr lang="nl-NL" dirty="0"/>
              <a:t>Foto/Stelling 6</a:t>
            </a:r>
          </a:p>
        </p:txBody>
      </p:sp>
      <p:sp>
        <p:nvSpPr>
          <p:cNvPr id="3" name="Tijdelijke aanduiding voor inhoud 2"/>
          <p:cNvSpPr>
            <a:spLocks noGrp="1"/>
          </p:cNvSpPr>
          <p:nvPr>
            <p:ph idx="1"/>
          </p:nvPr>
        </p:nvSpPr>
        <p:spPr>
          <a:xfrm>
            <a:off x="4449468" y="1128856"/>
            <a:ext cx="5966741" cy="3450613"/>
          </a:xfrm>
        </p:spPr>
        <p:txBody>
          <a:bodyPr/>
          <a:lstStyle/>
          <a:p>
            <a:pPr marL="0" indent="0">
              <a:buNone/>
            </a:pPr>
            <a:endParaRPr lang="nl-NL" dirty="0"/>
          </a:p>
          <a:p>
            <a:pPr marL="0" indent="0">
              <a:buNone/>
            </a:pPr>
            <a:endParaRPr lang="nl-NL" dirty="0"/>
          </a:p>
          <a:p>
            <a:pPr marL="0" indent="0">
              <a:buNone/>
            </a:pPr>
            <a:r>
              <a:rPr lang="nl-NL" sz="4400" dirty="0"/>
              <a:t>“Een staande koe is voor mij makkelijker te helpen bij het afkalven!”</a:t>
            </a:r>
          </a:p>
        </p:txBody>
      </p:sp>
      <p:pic>
        <p:nvPicPr>
          <p:cNvPr id="4" name="Afbeelding 3">
            <a:extLst>
              <a:ext uri="{FF2B5EF4-FFF2-40B4-BE49-F238E27FC236}">
                <a16:creationId xmlns:a16="http://schemas.microsoft.com/office/drawing/2014/main" id="{F473FBB7-D5D7-4F3C-8D8E-40111E4B0863}"/>
              </a:ext>
            </a:extLst>
          </p:cNvPr>
          <p:cNvPicPr>
            <a:picLocks noChangeAspect="1"/>
          </p:cNvPicPr>
          <p:nvPr/>
        </p:nvPicPr>
        <p:blipFill>
          <a:blip r:embed="rId2"/>
          <a:stretch>
            <a:fillRect/>
          </a:stretch>
        </p:blipFill>
        <p:spPr>
          <a:xfrm>
            <a:off x="1091439" y="3233530"/>
            <a:ext cx="2933725" cy="4182501"/>
          </a:xfrm>
          <a:prstGeom prst="rect">
            <a:avLst/>
          </a:prstGeom>
        </p:spPr>
      </p:pic>
    </p:spTree>
    <p:extLst>
      <p:ext uri="{BB962C8B-B14F-4D97-AF65-F5344CB8AC3E}">
        <p14:creationId xmlns:p14="http://schemas.microsoft.com/office/powerpoint/2010/main" val="52963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5405" y="326502"/>
            <a:ext cx="10108030" cy="1160403"/>
          </a:xfrm>
        </p:spPr>
        <p:txBody>
          <a:bodyPr/>
          <a:lstStyle/>
          <a:p>
            <a:r>
              <a:rPr lang="nl-NL" dirty="0"/>
              <a:t>Foto/Stelling 7</a:t>
            </a:r>
          </a:p>
        </p:txBody>
      </p:sp>
      <p:pic>
        <p:nvPicPr>
          <p:cNvPr id="4" name="Picture 2"/>
          <p:cNvPicPr>
            <a:picLocks noGrp="1"/>
          </p:cNvPicPr>
          <p:nvPr>
            <p:ph idx="1"/>
          </p:nvPr>
        </p:nvPicPr>
        <p:blipFill rotWithShape="1">
          <a:blip r:embed="rId3" cstate="print"/>
          <a:srcRect l="35219" t="11580" r="3273" b="12146"/>
          <a:stretch/>
        </p:blipFill>
        <p:spPr bwMode="auto">
          <a:xfrm>
            <a:off x="3750569" y="1192991"/>
            <a:ext cx="4296902" cy="4178104"/>
          </a:xfrm>
          <a:prstGeom prst="rect">
            <a:avLst/>
          </a:prstGeom>
          <a:noFill/>
          <a:ln>
            <a:noFill/>
          </a:ln>
          <a:extLst>
            <a:ext uri="{53640926-AAD7-44D8-BBD7-CCE9431645EC}">
              <a14:shadowObscured xmlns:a14="http://schemas.microsoft.com/office/drawing/2010/main"/>
            </a:ext>
          </a:extLst>
        </p:spPr>
      </p:pic>
      <p:sp>
        <p:nvSpPr>
          <p:cNvPr id="5" name="Tekstvak 4"/>
          <p:cNvSpPr txBox="1"/>
          <p:nvPr/>
        </p:nvSpPr>
        <p:spPr>
          <a:xfrm>
            <a:off x="1446627" y="5671736"/>
            <a:ext cx="9298745" cy="707886"/>
          </a:xfrm>
          <a:prstGeom prst="rect">
            <a:avLst/>
          </a:prstGeom>
          <a:noFill/>
        </p:spPr>
        <p:txBody>
          <a:bodyPr wrap="square" rtlCol="0">
            <a:spAutoFit/>
          </a:bodyPr>
          <a:lstStyle/>
          <a:p>
            <a:pPr algn="ctr"/>
            <a:r>
              <a:rPr lang="nl-NL" sz="4000" dirty="0"/>
              <a:t>“Hiervoor bel ik de dierenarts.”</a:t>
            </a:r>
          </a:p>
        </p:txBody>
      </p:sp>
    </p:spTree>
    <p:extLst>
      <p:ext uri="{BB962C8B-B14F-4D97-AF65-F5344CB8AC3E}">
        <p14:creationId xmlns:p14="http://schemas.microsoft.com/office/powerpoint/2010/main" val="1230998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4831" y="411163"/>
            <a:ext cx="10108030" cy="1160403"/>
          </a:xfrm>
        </p:spPr>
        <p:txBody>
          <a:bodyPr/>
          <a:lstStyle/>
          <a:p>
            <a:r>
              <a:rPr lang="nl-NL" dirty="0"/>
              <a:t>Foto/Stelling 8</a:t>
            </a:r>
          </a:p>
        </p:txBody>
      </p:sp>
      <p:pic>
        <p:nvPicPr>
          <p:cNvPr id="4" name="Afbeelding 3"/>
          <p:cNvPicPr>
            <a:picLocks noChangeAspect="1"/>
          </p:cNvPicPr>
          <p:nvPr/>
        </p:nvPicPr>
        <p:blipFill>
          <a:blip r:embed="rId2"/>
          <a:stretch>
            <a:fillRect/>
          </a:stretch>
        </p:blipFill>
        <p:spPr>
          <a:xfrm>
            <a:off x="2274260" y="1571566"/>
            <a:ext cx="7116714" cy="4217849"/>
          </a:xfrm>
          <a:prstGeom prst="rect">
            <a:avLst/>
          </a:prstGeom>
        </p:spPr>
      </p:pic>
    </p:spTree>
    <p:extLst>
      <p:ext uri="{BB962C8B-B14F-4D97-AF65-F5344CB8AC3E}">
        <p14:creationId xmlns:p14="http://schemas.microsoft.com/office/powerpoint/2010/main" val="144547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042FF-90F3-4229-9B98-B9136749DFAA}"/>
              </a:ext>
            </a:extLst>
          </p:cNvPr>
          <p:cNvSpPr>
            <a:spLocks noGrp="1"/>
          </p:cNvSpPr>
          <p:nvPr>
            <p:ph type="title"/>
          </p:nvPr>
        </p:nvSpPr>
        <p:spPr/>
        <p:txBody>
          <a:bodyPr/>
          <a:lstStyle/>
          <a:p>
            <a:r>
              <a:rPr lang="nl-NL" dirty="0"/>
              <a:t>Verschillende soorten liggingen</a:t>
            </a:r>
          </a:p>
        </p:txBody>
      </p:sp>
      <p:sp>
        <p:nvSpPr>
          <p:cNvPr id="3" name="Tijdelijke aanduiding voor inhoud 2">
            <a:extLst>
              <a:ext uri="{FF2B5EF4-FFF2-40B4-BE49-F238E27FC236}">
                <a16:creationId xmlns:a16="http://schemas.microsoft.com/office/drawing/2014/main" id="{7D959139-1AF0-4C16-9DAB-79FA177D6BB6}"/>
              </a:ext>
            </a:extLst>
          </p:cNvPr>
          <p:cNvSpPr>
            <a:spLocks noGrp="1"/>
          </p:cNvSpPr>
          <p:nvPr>
            <p:ph idx="1"/>
          </p:nvPr>
        </p:nvSpPr>
        <p:spPr>
          <a:xfrm>
            <a:off x="372808" y="1457266"/>
            <a:ext cx="1952625" cy="4419599"/>
          </a:xfrm>
        </p:spPr>
        <p:txBody>
          <a:bodyPr/>
          <a:lstStyle/>
          <a:p>
            <a:r>
              <a:rPr lang="nl-NL" dirty="0"/>
              <a:t>Stuitligging</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err="1"/>
              <a:t>Tarsaalligging</a:t>
            </a:r>
            <a:r>
              <a:rPr lang="nl-NL" dirty="0"/>
              <a:t>  </a:t>
            </a:r>
          </a:p>
        </p:txBody>
      </p:sp>
      <p:pic>
        <p:nvPicPr>
          <p:cNvPr id="4" name="Afbeelding 3">
            <a:extLst>
              <a:ext uri="{FF2B5EF4-FFF2-40B4-BE49-F238E27FC236}">
                <a16:creationId xmlns:a16="http://schemas.microsoft.com/office/drawing/2014/main" id="{29FE7E34-A12A-46FB-A51F-7615AC954A62}"/>
              </a:ext>
            </a:extLst>
          </p:cNvPr>
          <p:cNvPicPr>
            <a:picLocks noChangeAspect="1"/>
          </p:cNvPicPr>
          <p:nvPr/>
        </p:nvPicPr>
        <p:blipFill>
          <a:blip r:embed="rId2"/>
          <a:stretch>
            <a:fillRect/>
          </a:stretch>
        </p:blipFill>
        <p:spPr>
          <a:xfrm>
            <a:off x="380273" y="1891742"/>
            <a:ext cx="1952625" cy="2047875"/>
          </a:xfrm>
          <a:prstGeom prst="rect">
            <a:avLst/>
          </a:prstGeom>
        </p:spPr>
      </p:pic>
      <p:pic>
        <p:nvPicPr>
          <p:cNvPr id="5" name="Afbeelding 4">
            <a:extLst>
              <a:ext uri="{FF2B5EF4-FFF2-40B4-BE49-F238E27FC236}">
                <a16:creationId xmlns:a16="http://schemas.microsoft.com/office/drawing/2014/main" id="{18D99929-ECDD-40AF-82DA-C6D7B4B0D780}"/>
              </a:ext>
            </a:extLst>
          </p:cNvPr>
          <p:cNvPicPr>
            <a:picLocks noChangeAspect="1"/>
          </p:cNvPicPr>
          <p:nvPr/>
        </p:nvPicPr>
        <p:blipFill>
          <a:blip r:embed="rId3"/>
          <a:stretch>
            <a:fillRect/>
          </a:stretch>
        </p:blipFill>
        <p:spPr>
          <a:xfrm>
            <a:off x="485757" y="4519819"/>
            <a:ext cx="2276475" cy="2276475"/>
          </a:xfrm>
          <a:prstGeom prst="rect">
            <a:avLst/>
          </a:prstGeom>
        </p:spPr>
      </p:pic>
      <p:sp>
        <p:nvSpPr>
          <p:cNvPr id="6" name="Tekstvak 5">
            <a:extLst>
              <a:ext uri="{FF2B5EF4-FFF2-40B4-BE49-F238E27FC236}">
                <a16:creationId xmlns:a16="http://schemas.microsoft.com/office/drawing/2014/main" id="{06ADFA87-0BAE-4403-B1B1-6150E73D78F5}"/>
              </a:ext>
            </a:extLst>
          </p:cNvPr>
          <p:cNvSpPr txBox="1"/>
          <p:nvPr/>
        </p:nvSpPr>
        <p:spPr>
          <a:xfrm>
            <a:off x="3130993" y="1314146"/>
            <a:ext cx="3447370" cy="3139321"/>
          </a:xfrm>
          <a:prstGeom prst="rect">
            <a:avLst/>
          </a:prstGeom>
          <a:noFill/>
        </p:spPr>
        <p:txBody>
          <a:bodyPr wrap="square" rtlCol="0">
            <a:spAutoFit/>
          </a:bodyPr>
          <a:lstStyle/>
          <a:p>
            <a:pPr marL="285750" indent="-285750">
              <a:buFont typeface="Arial" panose="020B0604020202020204" pitchFamily="34" charset="0"/>
              <a:buChar char="•"/>
            </a:pPr>
            <a:r>
              <a:rPr lang="nl-NL" dirty="0"/>
              <a:t>Kopligging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 Rugligging bij stuitligging </a:t>
            </a:r>
          </a:p>
        </p:txBody>
      </p:sp>
      <p:pic>
        <p:nvPicPr>
          <p:cNvPr id="8" name="Afbeelding 7">
            <a:extLst>
              <a:ext uri="{FF2B5EF4-FFF2-40B4-BE49-F238E27FC236}">
                <a16:creationId xmlns:a16="http://schemas.microsoft.com/office/drawing/2014/main" id="{622567A3-3AB9-4DA8-84F4-DACD8F7E3225}"/>
              </a:ext>
            </a:extLst>
          </p:cNvPr>
          <p:cNvPicPr>
            <a:picLocks noChangeAspect="1"/>
          </p:cNvPicPr>
          <p:nvPr/>
        </p:nvPicPr>
        <p:blipFill>
          <a:blip r:embed="rId4"/>
          <a:stretch>
            <a:fillRect/>
          </a:stretch>
        </p:blipFill>
        <p:spPr>
          <a:xfrm>
            <a:off x="3395626" y="1709738"/>
            <a:ext cx="2219325" cy="2324010"/>
          </a:xfrm>
          <a:prstGeom prst="rect">
            <a:avLst/>
          </a:prstGeom>
        </p:spPr>
      </p:pic>
      <p:pic>
        <p:nvPicPr>
          <p:cNvPr id="9" name="Afbeelding 8">
            <a:extLst>
              <a:ext uri="{FF2B5EF4-FFF2-40B4-BE49-F238E27FC236}">
                <a16:creationId xmlns:a16="http://schemas.microsoft.com/office/drawing/2014/main" id="{C776AC60-B40D-416C-8B1E-D2825AB84982}"/>
              </a:ext>
            </a:extLst>
          </p:cNvPr>
          <p:cNvPicPr>
            <a:picLocks noChangeAspect="1"/>
          </p:cNvPicPr>
          <p:nvPr/>
        </p:nvPicPr>
        <p:blipFill>
          <a:blip r:embed="rId5"/>
          <a:stretch>
            <a:fillRect/>
          </a:stretch>
        </p:blipFill>
        <p:spPr>
          <a:xfrm>
            <a:off x="3575204" y="4491450"/>
            <a:ext cx="2219325" cy="2247900"/>
          </a:xfrm>
          <a:prstGeom prst="rect">
            <a:avLst/>
          </a:prstGeom>
        </p:spPr>
      </p:pic>
      <p:sp>
        <p:nvSpPr>
          <p:cNvPr id="11" name="Tekstvak 10">
            <a:extLst>
              <a:ext uri="{FF2B5EF4-FFF2-40B4-BE49-F238E27FC236}">
                <a16:creationId xmlns:a16="http://schemas.microsoft.com/office/drawing/2014/main" id="{58B5D1D3-0F01-4221-ADAA-1E46FCEB13DC}"/>
              </a:ext>
            </a:extLst>
          </p:cNvPr>
          <p:cNvSpPr txBox="1"/>
          <p:nvPr/>
        </p:nvSpPr>
        <p:spPr>
          <a:xfrm>
            <a:off x="7347857" y="1709738"/>
            <a:ext cx="3690257" cy="369332"/>
          </a:xfrm>
          <a:prstGeom prst="rect">
            <a:avLst/>
          </a:prstGeom>
          <a:noFill/>
        </p:spPr>
        <p:txBody>
          <a:bodyPr wrap="square" rtlCol="0">
            <a:spAutoFit/>
          </a:bodyPr>
          <a:lstStyle/>
          <a:p>
            <a:pPr marL="285750" indent="-285750">
              <a:buFont typeface="Arial" panose="020B0604020202020204" pitchFamily="34" charset="0"/>
              <a:buChar char="•"/>
            </a:pPr>
            <a:r>
              <a:rPr lang="nl-NL" dirty="0"/>
              <a:t>Rugligging in kopligging</a:t>
            </a:r>
          </a:p>
        </p:txBody>
      </p:sp>
      <p:pic>
        <p:nvPicPr>
          <p:cNvPr id="12" name="Afbeelding 11">
            <a:extLst>
              <a:ext uri="{FF2B5EF4-FFF2-40B4-BE49-F238E27FC236}">
                <a16:creationId xmlns:a16="http://schemas.microsoft.com/office/drawing/2014/main" id="{90E627DB-CCD9-454C-9F7C-0C8EF7F5550C}"/>
              </a:ext>
            </a:extLst>
          </p:cNvPr>
          <p:cNvPicPr>
            <a:picLocks noChangeAspect="1"/>
          </p:cNvPicPr>
          <p:nvPr/>
        </p:nvPicPr>
        <p:blipFill rotWithShape="1">
          <a:blip r:embed="rId6"/>
          <a:srcRect l="43869" t="30316"/>
          <a:stretch/>
        </p:blipFill>
        <p:spPr>
          <a:xfrm>
            <a:off x="7748590" y="2433751"/>
            <a:ext cx="2915410" cy="2714511"/>
          </a:xfrm>
          <a:prstGeom prst="rect">
            <a:avLst/>
          </a:prstGeom>
        </p:spPr>
      </p:pic>
    </p:spTree>
    <p:extLst>
      <p:ext uri="{BB962C8B-B14F-4D97-AF65-F5344CB8AC3E}">
        <p14:creationId xmlns:p14="http://schemas.microsoft.com/office/powerpoint/2010/main" val="1583670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4ECCC-DA7C-4CA5-95DE-61B41D8715A6}"/>
              </a:ext>
            </a:extLst>
          </p:cNvPr>
          <p:cNvSpPr>
            <a:spLocks noGrp="1"/>
          </p:cNvSpPr>
          <p:nvPr>
            <p:ph type="title"/>
          </p:nvPr>
        </p:nvSpPr>
        <p:spPr/>
        <p:txBody>
          <a:bodyPr/>
          <a:lstStyle/>
          <a:p>
            <a:r>
              <a:rPr lang="nl-NL" dirty="0"/>
              <a:t>Problemen bij afkalven</a:t>
            </a:r>
          </a:p>
        </p:txBody>
      </p:sp>
      <p:sp>
        <p:nvSpPr>
          <p:cNvPr id="3" name="Tijdelijke aanduiding voor inhoud 2">
            <a:extLst>
              <a:ext uri="{FF2B5EF4-FFF2-40B4-BE49-F238E27FC236}">
                <a16:creationId xmlns:a16="http://schemas.microsoft.com/office/drawing/2014/main" id="{E18CC29F-A5EB-4A3B-B418-D7B397896D6F}"/>
              </a:ext>
            </a:extLst>
          </p:cNvPr>
          <p:cNvSpPr>
            <a:spLocks noGrp="1"/>
          </p:cNvSpPr>
          <p:nvPr>
            <p:ph idx="1"/>
          </p:nvPr>
        </p:nvSpPr>
        <p:spPr/>
        <p:txBody>
          <a:bodyPr/>
          <a:lstStyle/>
          <a:p>
            <a:r>
              <a:rPr lang="nl-NL" sz="2000" dirty="0"/>
              <a:t>Stuitligging</a:t>
            </a:r>
          </a:p>
          <a:p>
            <a:r>
              <a:rPr lang="nl-NL" sz="2000" dirty="0"/>
              <a:t>Afwijkende ligging</a:t>
            </a:r>
          </a:p>
          <a:p>
            <a:r>
              <a:rPr lang="nl-NL" sz="2000" dirty="0"/>
              <a:t>Slag in de baarmoeder</a:t>
            </a:r>
          </a:p>
          <a:p>
            <a:r>
              <a:rPr lang="nl-NL" sz="2000" dirty="0"/>
              <a:t>Tweeling</a:t>
            </a:r>
          </a:p>
          <a:p>
            <a:r>
              <a:rPr lang="nl-NL" sz="2000" dirty="0"/>
              <a:t>Geboorteweg te nauw</a:t>
            </a:r>
          </a:p>
          <a:p>
            <a:r>
              <a:rPr lang="nl-NL" sz="2000" dirty="0"/>
              <a:t>Dood kalf </a:t>
            </a:r>
          </a:p>
          <a:p>
            <a:endParaRPr lang="nl-NL" sz="2000" dirty="0"/>
          </a:p>
          <a:p>
            <a:pPr lvl="1"/>
            <a:endParaRPr lang="nl-NL" dirty="0"/>
          </a:p>
        </p:txBody>
      </p:sp>
      <p:sp>
        <p:nvSpPr>
          <p:cNvPr id="4" name="Tekstvak 3">
            <a:extLst>
              <a:ext uri="{FF2B5EF4-FFF2-40B4-BE49-F238E27FC236}">
                <a16:creationId xmlns:a16="http://schemas.microsoft.com/office/drawing/2014/main" id="{1B5511C5-884F-4E80-95E9-FBA82C4E5950}"/>
              </a:ext>
            </a:extLst>
          </p:cNvPr>
          <p:cNvSpPr txBox="1"/>
          <p:nvPr/>
        </p:nvSpPr>
        <p:spPr>
          <a:xfrm>
            <a:off x="3964406" y="2019981"/>
            <a:ext cx="6368143" cy="707886"/>
          </a:xfrm>
          <a:prstGeom prst="rect">
            <a:avLst/>
          </a:prstGeom>
          <a:noFill/>
        </p:spPr>
        <p:txBody>
          <a:bodyPr wrap="square" rtlCol="0">
            <a:spAutoFit/>
          </a:bodyPr>
          <a:lstStyle/>
          <a:p>
            <a:pPr algn="ctr"/>
            <a:r>
              <a:rPr lang="nl-NL" sz="2000" b="1" dirty="0"/>
              <a:t>Wat doe je en waar moet je op letten bij een van deze problemen? </a:t>
            </a:r>
          </a:p>
        </p:txBody>
      </p:sp>
      <p:pic>
        <p:nvPicPr>
          <p:cNvPr id="5" name="Afbeelding 4">
            <a:extLst>
              <a:ext uri="{FF2B5EF4-FFF2-40B4-BE49-F238E27FC236}">
                <a16:creationId xmlns:a16="http://schemas.microsoft.com/office/drawing/2014/main" id="{DAE6C422-DD66-45B1-B68F-6266AA885DDA}"/>
              </a:ext>
            </a:extLst>
          </p:cNvPr>
          <p:cNvPicPr>
            <a:picLocks noChangeAspect="1"/>
          </p:cNvPicPr>
          <p:nvPr/>
        </p:nvPicPr>
        <p:blipFill>
          <a:blip r:embed="rId3"/>
          <a:stretch>
            <a:fillRect/>
          </a:stretch>
        </p:blipFill>
        <p:spPr>
          <a:xfrm>
            <a:off x="5041446" y="3054438"/>
            <a:ext cx="2812596" cy="3803562"/>
          </a:xfrm>
          <a:prstGeom prst="rect">
            <a:avLst/>
          </a:prstGeom>
        </p:spPr>
      </p:pic>
    </p:spTree>
    <p:extLst>
      <p:ext uri="{BB962C8B-B14F-4D97-AF65-F5344CB8AC3E}">
        <p14:creationId xmlns:p14="http://schemas.microsoft.com/office/powerpoint/2010/main" val="4049751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217A2-82B0-46F5-AC96-3CC77DD906F5}"/>
              </a:ext>
            </a:extLst>
          </p:cNvPr>
          <p:cNvSpPr>
            <a:spLocks noGrp="1"/>
          </p:cNvSpPr>
          <p:nvPr>
            <p:ph type="title"/>
          </p:nvPr>
        </p:nvSpPr>
        <p:spPr/>
        <p:txBody>
          <a:bodyPr/>
          <a:lstStyle/>
          <a:p>
            <a:r>
              <a:rPr lang="nl-NL" dirty="0"/>
              <a:t>Problemen na het afkalven</a:t>
            </a:r>
          </a:p>
        </p:txBody>
      </p:sp>
      <p:sp>
        <p:nvSpPr>
          <p:cNvPr id="3" name="Tijdelijke aanduiding voor inhoud 2">
            <a:extLst>
              <a:ext uri="{FF2B5EF4-FFF2-40B4-BE49-F238E27FC236}">
                <a16:creationId xmlns:a16="http://schemas.microsoft.com/office/drawing/2014/main" id="{E0A491D8-564A-472B-A7C0-689FB0129EDA}"/>
              </a:ext>
            </a:extLst>
          </p:cNvPr>
          <p:cNvSpPr>
            <a:spLocks noGrp="1"/>
          </p:cNvSpPr>
          <p:nvPr>
            <p:ph idx="1"/>
          </p:nvPr>
        </p:nvSpPr>
        <p:spPr/>
        <p:txBody>
          <a:bodyPr/>
          <a:lstStyle/>
          <a:p>
            <a:r>
              <a:rPr lang="nl-NL" sz="2000" dirty="0"/>
              <a:t>Baarmoeder ontsteking</a:t>
            </a:r>
          </a:p>
          <a:p>
            <a:r>
              <a:rPr lang="nl-NL" sz="2000" dirty="0"/>
              <a:t>Navelontsteking bij kalf</a:t>
            </a:r>
          </a:p>
          <a:p>
            <a:r>
              <a:rPr lang="nl-NL" sz="2000" dirty="0"/>
              <a:t>Aan de nageboorte staan</a:t>
            </a:r>
          </a:p>
          <a:p>
            <a:endParaRPr lang="nl-NL" dirty="0"/>
          </a:p>
        </p:txBody>
      </p:sp>
      <p:pic>
        <p:nvPicPr>
          <p:cNvPr id="4" name="Afbeelding 3">
            <a:extLst>
              <a:ext uri="{FF2B5EF4-FFF2-40B4-BE49-F238E27FC236}">
                <a16:creationId xmlns:a16="http://schemas.microsoft.com/office/drawing/2014/main" id="{10114326-F51A-463E-9E91-2AE6C0AC287C}"/>
              </a:ext>
            </a:extLst>
          </p:cNvPr>
          <p:cNvPicPr>
            <a:picLocks noChangeAspect="1"/>
          </p:cNvPicPr>
          <p:nvPr/>
        </p:nvPicPr>
        <p:blipFill>
          <a:blip r:embed="rId3"/>
          <a:stretch>
            <a:fillRect/>
          </a:stretch>
        </p:blipFill>
        <p:spPr>
          <a:xfrm>
            <a:off x="4478107" y="2044953"/>
            <a:ext cx="6370872" cy="841321"/>
          </a:xfrm>
          <a:prstGeom prst="rect">
            <a:avLst/>
          </a:prstGeom>
        </p:spPr>
      </p:pic>
      <p:pic>
        <p:nvPicPr>
          <p:cNvPr id="5" name="Afbeelding 4">
            <a:extLst>
              <a:ext uri="{FF2B5EF4-FFF2-40B4-BE49-F238E27FC236}">
                <a16:creationId xmlns:a16="http://schemas.microsoft.com/office/drawing/2014/main" id="{3363A481-D305-4843-B668-B80F7EC48D91}"/>
              </a:ext>
            </a:extLst>
          </p:cNvPr>
          <p:cNvPicPr>
            <a:picLocks noChangeAspect="1"/>
          </p:cNvPicPr>
          <p:nvPr/>
        </p:nvPicPr>
        <p:blipFill>
          <a:blip r:embed="rId4"/>
          <a:stretch>
            <a:fillRect/>
          </a:stretch>
        </p:blipFill>
        <p:spPr>
          <a:xfrm>
            <a:off x="5425491" y="3698180"/>
            <a:ext cx="4688458" cy="2683629"/>
          </a:xfrm>
          <a:prstGeom prst="rect">
            <a:avLst/>
          </a:prstGeom>
        </p:spPr>
      </p:pic>
    </p:spTree>
    <p:extLst>
      <p:ext uri="{BB962C8B-B14F-4D97-AF65-F5344CB8AC3E}">
        <p14:creationId xmlns:p14="http://schemas.microsoft.com/office/powerpoint/2010/main" val="410705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04C5C-6A4B-42BA-AC7F-F750C44B5E3F}"/>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A02D2957-E43D-4BB8-B0A7-E9259DD47EDC}"/>
              </a:ext>
            </a:extLst>
          </p:cNvPr>
          <p:cNvSpPr>
            <a:spLocks noGrp="1"/>
          </p:cNvSpPr>
          <p:nvPr>
            <p:ph idx="1"/>
          </p:nvPr>
        </p:nvSpPr>
        <p:spPr/>
        <p:txBody>
          <a:bodyPr/>
          <a:lstStyle/>
          <a:p>
            <a:r>
              <a:rPr lang="nl-NL" sz="3200" dirty="0"/>
              <a:t>Opstart</a:t>
            </a:r>
          </a:p>
          <a:p>
            <a:endParaRPr lang="nl-NL" sz="3200" dirty="0"/>
          </a:p>
          <a:p>
            <a:r>
              <a:rPr lang="nl-NL" sz="3200" dirty="0"/>
              <a:t>Verwerkingsvragen nabespreken H2</a:t>
            </a:r>
          </a:p>
          <a:p>
            <a:endParaRPr lang="nl-NL" sz="3200" dirty="0"/>
          </a:p>
          <a:p>
            <a:r>
              <a:rPr lang="nl-NL" sz="3200" dirty="0"/>
              <a:t>H3 Afkalven &amp; H4 Verse koeien, zorggroepen en zorgplein</a:t>
            </a:r>
          </a:p>
          <a:p>
            <a:endParaRPr lang="nl-NL" sz="3200" dirty="0"/>
          </a:p>
          <a:p>
            <a:r>
              <a:rPr lang="nl-NL" sz="3200" dirty="0"/>
              <a:t> Verwerking</a:t>
            </a:r>
          </a:p>
          <a:p>
            <a:endParaRPr lang="nl-NL" sz="3200" dirty="0"/>
          </a:p>
          <a:p>
            <a:r>
              <a:rPr lang="nl-NL" sz="3200" dirty="0"/>
              <a:t>Afsluiting</a:t>
            </a:r>
          </a:p>
          <a:p>
            <a:endParaRPr lang="nl-NL" dirty="0"/>
          </a:p>
        </p:txBody>
      </p:sp>
    </p:spTree>
    <p:extLst>
      <p:ext uri="{BB962C8B-B14F-4D97-AF65-F5344CB8AC3E}">
        <p14:creationId xmlns:p14="http://schemas.microsoft.com/office/powerpoint/2010/main" val="281440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5D37E-C4E0-49E9-91C3-040214F47D74}"/>
              </a:ext>
            </a:extLst>
          </p:cNvPr>
          <p:cNvSpPr>
            <a:spLocks noGrp="1"/>
          </p:cNvSpPr>
          <p:nvPr>
            <p:ph type="title"/>
          </p:nvPr>
        </p:nvSpPr>
        <p:spPr/>
        <p:txBody>
          <a:bodyPr/>
          <a:lstStyle/>
          <a:p>
            <a:r>
              <a:rPr lang="nl-NL" dirty="0"/>
              <a:t>Controle en verzorging</a:t>
            </a:r>
          </a:p>
        </p:txBody>
      </p:sp>
      <p:pic>
        <p:nvPicPr>
          <p:cNvPr id="4" name="Tijdelijke aanduiding voor inhoud 3">
            <a:extLst>
              <a:ext uri="{FF2B5EF4-FFF2-40B4-BE49-F238E27FC236}">
                <a16:creationId xmlns:a16="http://schemas.microsoft.com/office/drawing/2014/main" id="{D997A77A-5AAB-4CEB-AABE-DA289F4F54E5}"/>
              </a:ext>
            </a:extLst>
          </p:cNvPr>
          <p:cNvPicPr>
            <a:picLocks noGrp="1" noChangeAspect="1"/>
          </p:cNvPicPr>
          <p:nvPr>
            <p:ph idx="1"/>
          </p:nvPr>
        </p:nvPicPr>
        <p:blipFill>
          <a:blip r:embed="rId2"/>
          <a:stretch>
            <a:fillRect/>
          </a:stretch>
        </p:blipFill>
        <p:spPr>
          <a:xfrm>
            <a:off x="6691312" y="2037139"/>
            <a:ext cx="5500688" cy="3660458"/>
          </a:xfrm>
          <a:prstGeom prst="rect">
            <a:avLst/>
          </a:prstGeom>
        </p:spPr>
      </p:pic>
      <p:sp>
        <p:nvSpPr>
          <p:cNvPr id="5" name="Tekstvak 4">
            <a:extLst>
              <a:ext uri="{FF2B5EF4-FFF2-40B4-BE49-F238E27FC236}">
                <a16:creationId xmlns:a16="http://schemas.microsoft.com/office/drawing/2014/main" id="{60341328-96A6-4660-A945-5E9018BA6EC2}"/>
              </a:ext>
            </a:extLst>
          </p:cNvPr>
          <p:cNvSpPr txBox="1"/>
          <p:nvPr/>
        </p:nvSpPr>
        <p:spPr>
          <a:xfrm>
            <a:off x="506186" y="1457266"/>
            <a:ext cx="6041571" cy="4247317"/>
          </a:xfrm>
          <a:prstGeom prst="rect">
            <a:avLst/>
          </a:prstGeom>
          <a:noFill/>
        </p:spPr>
        <p:txBody>
          <a:bodyPr wrap="square" rtlCol="0">
            <a:spAutoFit/>
          </a:bodyPr>
          <a:lstStyle/>
          <a:p>
            <a:r>
              <a:rPr lang="nl-NL" dirty="0"/>
              <a:t>Zorg voor:</a:t>
            </a:r>
          </a:p>
          <a:p>
            <a:pPr marL="285750" indent="-285750">
              <a:buFont typeface="Arial" panose="020B0604020202020204" pitchFamily="34" charset="0"/>
              <a:buChar char="•"/>
            </a:pPr>
            <a:r>
              <a:rPr lang="nl-NL" dirty="0"/>
              <a:t>Schoon (lauw) drinkwater</a:t>
            </a:r>
          </a:p>
          <a:p>
            <a:pPr marL="285750" indent="-285750">
              <a:buFont typeface="Arial" panose="020B0604020202020204" pitchFamily="34" charset="0"/>
              <a:buChar char="•"/>
            </a:pPr>
            <a:r>
              <a:rPr lang="nl-NL" dirty="0"/>
              <a:t>Vers voer (energierijk)</a:t>
            </a:r>
          </a:p>
          <a:p>
            <a:pPr marL="285750" indent="-285750">
              <a:buFont typeface="Arial" panose="020B0604020202020204" pitchFamily="34" charset="0"/>
              <a:buChar char="•"/>
            </a:pPr>
            <a:r>
              <a:rPr lang="nl-NL" dirty="0"/>
              <a:t>Schone omgeving</a:t>
            </a:r>
          </a:p>
          <a:p>
            <a:pPr marL="285750" indent="-285750">
              <a:buFont typeface="Arial" panose="020B0604020202020204" pitchFamily="34" charset="0"/>
              <a:buChar char="•"/>
            </a:pPr>
            <a:r>
              <a:rPr lang="nl-NL" dirty="0"/>
              <a:t>Wat nog meer? </a:t>
            </a:r>
          </a:p>
          <a:p>
            <a:endParaRPr lang="nl-NL" dirty="0"/>
          </a:p>
          <a:p>
            <a:endParaRPr lang="nl-NL" dirty="0"/>
          </a:p>
          <a:p>
            <a:r>
              <a:rPr lang="nl-NL" dirty="0"/>
              <a:t>Beoordelen:</a:t>
            </a:r>
          </a:p>
          <a:p>
            <a:pPr marL="285750" indent="-285750">
              <a:buFont typeface="Arial" panose="020B0604020202020204" pitchFamily="34" charset="0"/>
              <a:buChar char="•"/>
            </a:pPr>
            <a:r>
              <a:rPr lang="nl-NL" dirty="0"/>
              <a:t>Gedrag van de koe (actief? wankelend?)</a:t>
            </a:r>
          </a:p>
          <a:p>
            <a:pPr marL="285750" indent="-285750">
              <a:buFont typeface="Arial" panose="020B0604020202020204" pitchFamily="34" charset="0"/>
              <a:buChar char="•"/>
            </a:pPr>
            <a:r>
              <a:rPr lang="nl-NL" dirty="0"/>
              <a:t>Fitheid van het kalf</a:t>
            </a:r>
          </a:p>
          <a:p>
            <a:pPr marL="285750" indent="-285750">
              <a:buFont typeface="Arial" panose="020B0604020202020204" pitchFamily="34" charset="0"/>
              <a:buChar char="•"/>
            </a:pPr>
            <a:r>
              <a:rPr lang="nl-NL" dirty="0"/>
              <a:t>Biestproductie</a:t>
            </a:r>
          </a:p>
          <a:p>
            <a:pPr marL="285750" indent="-285750">
              <a:buFont typeface="Arial" panose="020B0604020202020204" pitchFamily="34" charset="0"/>
              <a:buChar char="•"/>
            </a:pPr>
            <a:r>
              <a:rPr lang="nl-NL" dirty="0"/>
              <a:t>Wat nog meer? </a:t>
            </a:r>
          </a:p>
          <a:p>
            <a:endParaRPr lang="nl-NL" dirty="0"/>
          </a:p>
          <a:p>
            <a:endParaRPr lang="nl-NL" dirty="0"/>
          </a:p>
          <a:p>
            <a:endParaRPr lang="nl-NL" dirty="0"/>
          </a:p>
        </p:txBody>
      </p:sp>
    </p:spTree>
    <p:extLst>
      <p:ext uri="{BB962C8B-B14F-4D97-AF65-F5344CB8AC3E}">
        <p14:creationId xmlns:p14="http://schemas.microsoft.com/office/powerpoint/2010/main" val="306911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4A37B-57DC-4730-9BC6-4FA3EF6F7DA7}"/>
              </a:ext>
            </a:extLst>
          </p:cNvPr>
          <p:cNvSpPr>
            <a:spLocks noGrp="1"/>
          </p:cNvSpPr>
          <p:nvPr>
            <p:ph type="title"/>
          </p:nvPr>
        </p:nvSpPr>
        <p:spPr>
          <a:xfrm>
            <a:off x="779689" y="381881"/>
            <a:ext cx="10260000" cy="1160403"/>
          </a:xfrm>
        </p:spPr>
        <p:txBody>
          <a:bodyPr/>
          <a:lstStyle/>
          <a:p>
            <a:r>
              <a:rPr lang="nl-NL" dirty="0"/>
              <a:t>Hoofdstuk 4: verse koeien, zorgroepen, zorgplein</a:t>
            </a:r>
          </a:p>
        </p:txBody>
      </p:sp>
      <p:pic>
        <p:nvPicPr>
          <p:cNvPr id="4" name="Afbeelding 3">
            <a:extLst>
              <a:ext uri="{FF2B5EF4-FFF2-40B4-BE49-F238E27FC236}">
                <a16:creationId xmlns:a16="http://schemas.microsoft.com/office/drawing/2014/main" id="{0CA6682D-639B-418C-AE1A-3F1BE3FA9D6C}"/>
              </a:ext>
            </a:extLst>
          </p:cNvPr>
          <p:cNvPicPr>
            <a:picLocks noChangeAspect="1"/>
          </p:cNvPicPr>
          <p:nvPr/>
        </p:nvPicPr>
        <p:blipFill>
          <a:blip r:embed="rId2"/>
          <a:stretch>
            <a:fillRect/>
          </a:stretch>
        </p:blipFill>
        <p:spPr>
          <a:xfrm>
            <a:off x="6096000" y="1803542"/>
            <a:ext cx="6676237" cy="4154302"/>
          </a:xfrm>
          <a:prstGeom prst="rect">
            <a:avLst/>
          </a:prstGeom>
        </p:spPr>
      </p:pic>
      <p:sp>
        <p:nvSpPr>
          <p:cNvPr id="5" name="Tekstvak 4">
            <a:extLst>
              <a:ext uri="{FF2B5EF4-FFF2-40B4-BE49-F238E27FC236}">
                <a16:creationId xmlns:a16="http://schemas.microsoft.com/office/drawing/2014/main" id="{D3A13BC6-EE22-43B1-B187-2D7DE4350564}"/>
              </a:ext>
            </a:extLst>
          </p:cNvPr>
          <p:cNvSpPr txBox="1"/>
          <p:nvPr/>
        </p:nvSpPr>
        <p:spPr>
          <a:xfrm rot="20876558">
            <a:off x="889842" y="2413512"/>
            <a:ext cx="4876570" cy="1569660"/>
          </a:xfrm>
          <a:prstGeom prst="rect">
            <a:avLst/>
          </a:prstGeom>
          <a:noFill/>
        </p:spPr>
        <p:txBody>
          <a:bodyPr wrap="square" rtlCol="0">
            <a:spAutoFit/>
          </a:bodyPr>
          <a:lstStyle/>
          <a:p>
            <a:pPr algn="ctr"/>
            <a:r>
              <a:rPr lang="nl-NL" sz="2400" b="1" dirty="0">
                <a:solidFill>
                  <a:schemeClr val="accent1"/>
                </a:solidFill>
              </a:rPr>
              <a:t>“75% van de gezondheidsproblemen spelen zich af in de eerste maand na het afkalven”</a:t>
            </a:r>
          </a:p>
        </p:txBody>
      </p:sp>
    </p:spTree>
    <p:extLst>
      <p:ext uri="{BB962C8B-B14F-4D97-AF65-F5344CB8AC3E}">
        <p14:creationId xmlns:p14="http://schemas.microsoft.com/office/powerpoint/2010/main" val="143536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5D4A5-0A10-483F-9458-BD040CA96586}"/>
              </a:ext>
            </a:extLst>
          </p:cNvPr>
          <p:cNvSpPr>
            <a:spLocks noGrp="1"/>
          </p:cNvSpPr>
          <p:nvPr>
            <p:ph type="title"/>
          </p:nvPr>
        </p:nvSpPr>
        <p:spPr/>
        <p:txBody>
          <a:bodyPr/>
          <a:lstStyle/>
          <a:p>
            <a:r>
              <a:rPr lang="nl-NL" dirty="0"/>
              <a:t>Controle en zorg </a:t>
            </a:r>
          </a:p>
        </p:txBody>
      </p:sp>
      <p:sp>
        <p:nvSpPr>
          <p:cNvPr id="3" name="Tijdelijke aanduiding voor inhoud 2">
            <a:extLst>
              <a:ext uri="{FF2B5EF4-FFF2-40B4-BE49-F238E27FC236}">
                <a16:creationId xmlns:a16="http://schemas.microsoft.com/office/drawing/2014/main" id="{CB8449F5-37CB-493F-8EC3-965D7FC83A23}"/>
              </a:ext>
            </a:extLst>
          </p:cNvPr>
          <p:cNvSpPr>
            <a:spLocks noGrp="1"/>
          </p:cNvSpPr>
          <p:nvPr>
            <p:ph idx="1"/>
          </p:nvPr>
        </p:nvSpPr>
        <p:spPr/>
        <p:txBody>
          <a:bodyPr/>
          <a:lstStyle/>
          <a:p>
            <a:r>
              <a:rPr lang="nl-NL" dirty="0"/>
              <a:t>Beoordeel in de eerste 10 – 14 dagen na afkalven dagelijks bij elke koe: </a:t>
            </a:r>
            <a:r>
              <a:rPr lang="nl-NL" sz="2000" b="1" dirty="0"/>
              <a:t>P A K ‘ M </a:t>
            </a:r>
          </a:p>
          <a:p>
            <a:pPr lvl="1"/>
            <a:r>
              <a:rPr lang="nl-NL" dirty="0"/>
              <a:t>PENS</a:t>
            </a:r>
          </a:p>
          <a:p>
            <a:pPr lvl="2"/>
            <a:r>
              <a:rPr lang="nl-NL" dirty="0"/>
              <a:t>Score van &gt;3,5</a:t>
            </a:r>
          </a:p>
          <a:p>
            <a:pPr lvl="1"/>
            <a:r>
              <a:rPr lang="nl-NL" dirty="0"/>
              <a:t>ACTIVITEIT</a:t>
            </a:r>
          </a:p>
          <a:p>
            <a:pPr lvl="2"/>
            <a:r>
              <a:rPr lang="nl-NL" dirty="0"/>
              <a:t>Alert </a:t>
            </a:r>
          </a:p>
          <a:p>
            <a:pPr lvl="2"/>
            <a:r>
              <a:rPr lang="nl-NL" dirty="0"/>
              <a:t>Actief </a:t>
            </a:r>
          </a:p>
          <a:p>
            <a:pPr lvl="1"/>
            <a:r>
              <a:rPr lang="nl-NL" dirty="0"/>
              <a:t>KOORTS</a:t>
            </a:r>
          </a:p>
          <a:p>
            <a:pPr lvl="2"/>
            <a:r>
              <a:rPr lang="nl-NL" dirty="0"/>
              <a:t>38,0 – 39,0</a:t>
            </a:r>
          </a:p>
          <a:p>
            <a:pPr lvl="1"/>
            <a:r>
              <a:rPr lang="nl-NL" dirty="0"/>
              <a:t>MEST</a:t>
            </a:r>
          </a:p>
          <a:p>
            <a:pPr lvl="2"/>
            <a:r>
              <a:rPr lang="nl-NL" dirty="0" err="1"/>
              <a:t>Pasteus</a:t>
            </a:r>
            <a:endParaRPr lang="nl-NL" dirty="0"/>
          </a:p>
          <a:p>
            <a:pPr lvl="2"/>
            <a:r>
              <a:rPr lang="nl-NL" dirty="0"/>
              <a:t>Glimmend </a:t>
            </a:r>
          </a:p>
          <a:p>
            <a:pPr lvl="2"/>
            <a:r>
              <a:rPr lang="nl-NL" dirty="0"/>
              <a:t>Niet te dun, niet te dik</a:t>
            </a:r>
          </a:p>
        </p:txBody>
      </p:sp>
      <p:pic>
        <p:nvPicPr>
          <p:cNvPr id="4" name="Afbeelding 3">
            <a:extLst>
              <a:ext uri="{FF2B5EF4-FFF2-40B4-BE49-F238E27FC236}">
                <a16:creationId xmlns:a16="http://schemas.microsoft.com/office/drawing/2014/main" id="{BB200DF0-EABC-48D2-9999-3E9129EC0A7E}"/>
              </a:ext>
            </a:extLst>
          </p:cNvPr>
          <p:cNvPicPr>
            <a:picLocks noChangeAspect="1"/>
          </p:cNvPicPr>
          <p:nvPr/>
        </p:nvPicPr>
        <p:blipFill>
          <a:blip r:embed="rId2"/>
          <a:stretch>
            <a:fillRect/>
          </a:stretch>
        </p:blipFill>
        <p:spPr>
          <a:xfrm>
            <a:off x="4146096" y="2752725"/>
            <a:ext cx="6610350" cy="4105275"/>
          </a:xfrm>
          <a:prstGeom prst="rect">
            <a:avLst/>
          </a:prstGeom>
        </p:spPr>
      </p:pic>
    </p:spTree>
    <p:extLst>
      <p:ext uri="{BB962C8B-B14F-4D97-AF65-F5344CB8AC3E}">
        <p14:creationId xmlns:p14="http://schemas.microsoft.com/office/powerpoint/2010/main" val="414184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AE63F-DA65-48AE-A71D-B17F3187F443}"/>
              </a:ext>
            </a:extLst>
          </p:cNvPr>
          <p:cNvSpPr>
            <a:spLocks noGrp="1"/>
          </p:cNvSpPr>
          <p:nvPr>
            <p:ph type="title"/>
          </p:nvPr>
        </p:nvSpPr>
        <p:spPr>
          <a:xfrm>
            <a:off x="551090" y="231549"/>
            <a:ext cx="10108030" cy="1160403"/>
          </a:xfrm>
        </p:spPr>
        <p:txBody>
          <a:bodyPr/>
          <a:lstStyle/>
          <a:p>
            <a:r>
              <a:rPr lang="nl-NL" dirty="0"/>
              <a:t>Problemen tijdens transitieperiode bij koe en/of kalf</a:t>
            </a:r>
          </a:p>
        </p:txBody>
      </p:sp>
      <p:sp>
        <p:nvSpPr>
          <p:cNvPr id="3" name="Tijdelijke aanduiding voor inhoud 2">
            <a:extLst>
              <a:ext uri="{FF2B5EF4-FFF2-40B4-BE49-F238E27FC236}">
                <a16:creationId xmlns:a16="http://schemas.microsoft.com/office/drawing/2014/main" id="{0A70ADED-27E7-4970-AF43-19AD3F46E094}"/>
              </a:ext>
            </a:extLst>
          </p:cNvPr>
          <p:cNvSpPr>
            <a:spLocks noGrp="1"/>
          </p:cNvSpPr>
          <p:nvPr>
            <p:ph idx="1"/>
          </p:nvPr>
        </p:nvSpPr>
        <p:spPr>
          <a:xfrm>
            <a:off x="551090" y="1538910"/>
            <a:ext cx="9425667" cy="4910876"/>
          </a:xfrm>
        </p:spPr>
        <p:txBody>
          <a:bodyPr/>
          <a:lstStyle/>
          <a:p>
            <a:endParaRPr lang="nl-NL" dirty="0"/>
          </a:p>
          <a:p>
            <a:endParaRPr lang="nl-NL" dirty="0"/>
          </a:p>
          <a:p>
            <a:r>
              <a:rPr lang="nl-NL" dirty="0"/>
              <a:t>Opdracht: </a:t>
            </a:r>
          </a:p>
          <a:p>
            <a:pPr lvl="1"/>
            <a:r>
              <a:rPr lang="nl-NL" dirty="0"/>
              <a:t>elk groepje (3 personen per groepje) krijgt een transitieziekte</a:t>
            </a:r>
          </a:p>
          <a:p>
            <a:pPr lvl="1"/>
            <a:r>
              <a:rPr lang="nl-NL" dirty="0"/>
              <a:t>Maak gebruik van bronnen op het internet</a:t>
            </a:r>
          </a:p>
          <a:p>
            <a:pPr lvl="1"/>
            <a:r>
              <a:rPr lang="nl-NL" dirty="0"/>
              <a:t>Verwerk de volgende punten in een PowerPoint</a:t>
            </a:r>
          </a:p>
          <a:p>
            <a:pPr lvl="2"/>
            <a:r>
              <a:rPr lang="nl-NL" i="1" dirty="0"/>
              <a:t>Beschrijf de ziekte</a:t>
            </a:r>
            <a:endParaRPr lang="nl-NL" sz="1400" dirty="0"/>
          </a:p>
          <a:p>
            <a:pPr lvl="2"/>
            <a:r>
              <a:rPr lang="nl-NL" i="1" dirty="0"/>
              <a:t>Beschrijf de symptomen</a:t>
            </a:r>
            <a:endParaRPr lang="nl-NL" sz="1400" dirty="0"/>
          </a:p>
          <a:p>
            <a:pPr lvl="2"/>
            <a:r>
              <a:rPr lang="nl-NL" i="1" dirty="0"/>
              <a:t>Geef aan hoe je deze ziekte kunt voorkomen (preventief)</a:t>
            </a:r>
            <a:endParaRPr lang="nl-NL" sz="1400" dirty="0"/>
          </a:p>
          <a:p>
            <a:pPr lvl="2"/>
            <a:r>
              <a:rPr lang="nl-NL" i="1" dirty="0"/>
              <a:t>Geef aan hoe je deze ziekte kunt behandelen (curatief</a:t>
            </a:r>
          </a:p>
          <a:p>
            <a:pPr marL="432000" lvl="2" indent="0">
              <a:buNone/>
            </a:pPr>
            <a:endParaRPr lang="nl-NL" dirty="0"/>
          </a:p>
          <a:p>
            <a:pPr marL="432000" lvl="2" indent="0">
              <a:buNone/>
            </a:pPr>
            <a:r>
              <a:rPr lang="nl-NL" dirty="0"/>
              <a:t>Presenteer vervolgens de PowerPoint in groepjes aan de rest van de klas</a:t>
            </a:r>
          </a:p>
          <a:p>
            <a:endParaRPr lang="nl-NL" dirty="0"/>
          </a:p>
          <a:p>
            <a:r>
              <a:rPr lang="nl-NL" dirty="0"/>
              <a:t>Wat: 		Opdracht maken op PowerPoint en daarna aan groep presenteren, is 			tevens samenvatting voor toets.</a:t>
            </a:r>
          </a:p>
          <a:p>
            <a:r>
              <a:rPr lang="nl-NL" dirty="0"/>
              <a:t>Hoe: 		met laptop en bronnen, in groepen van 3 a 4 personen.</a:t>
            </a:r>
          </a:p>
          <a:p>
            <a:r>
              <a:rPr lang="nl-NL" dirty="0"/>
              <a:t>Tijd: 		40 minuten</a:t>
            </a:r>
          </a:p>
          <a:p>
            <a:r>
              <a:rPr lang="nl-NL" dirty="0"/>
              <a:t>Klaar? 	Voorbereiden presentatie en vragen H3 en H4 maken</a:t>
            </a:r>
          </a:p>
        </p:txBody>
      </p:sp>
    </p:spTree>
    <p:extLst>
      <p:ext uri="{BB962C8B-B14F-4D97-AF65-F5344CB8AC3E}">
        <p14:creationId xmlns:p14="http://schemas.microsoft.com/office/powerpoint/2010/main" val="352951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130E8-F2BC-4F3E-B533-AD824B10A7AA}"/>
              </a:ext>
            </a:extLst>
          </p:cNvPr>
          <p:cNvSpPr>
            <a:spLocks noGrp="1"/>
          </p:cNvSpPr>
          <p:nvPr>
            <p:ph type="title"/>
          </p:nvPr>
        </p:nvSpPr>
        <p:spPr/>
        <p:txBody>
          <a:bodyPr/>
          <a:lstStyle/>
          <a:p>
            <a:r>
              <a:rPr lang="nl-NL" dirty="0"/>
              <a:t>Nabespreken </a:t>
            </a:r>
          </a:p>
        </p:txBody>
      </p:sp>
      <p:sp>
        <p:nvSpPr>
          <p:cNvPr id="3" name="Tijdelijke aanduiding voor inhoud 2">
            <a:extLst>
              <a:ext uri="{FF2B5EF4-FFF2-40B4-BE49-F238E27FC236}">
                <a16:creationId xmlns:a16="http://schemas.microsoft.com/office/drawing/2014/main" id="{3E10CC1D-98ED-4BEB-96A5-5FFF4C90EBBA}"/>
              </a:ext>
            </a:extLst>
          </p:cNvPr>
          <p:cNvSpPr>
            <a:spLocks noGrp="1"/>
          </p:cNvSpPr>
          <p:nvPr>
            <p:ph idx="1"/>
          </p:nvPr>
        </p:nvSpPr>
        <p:spPr/>
        <p:txBody>
          <a:bodyPr/>
          <a:lstStyle/>
          <a:p>
            <a:r>
              <a:rPr lang="nl-NL" dirty="0"/>
              <a:t>Nu even zonder het boekje..</a:t>
            </a:r>
          </a:p>
          <a:p>
            <a:endParaRPr lang="nl-NL" dirty="0"/>
          </a:p>
          <a:p>
            <a:endParaRPr lang="nl-NL" dirty="0"/>
          </a:p>
          <a:p>
            <a:pPr marL="0" indent="0" algn="ctr">
              <a:buNone/>
            </a:pPr>
            <a:r>
              <a:rPr lang="nl-NL" sz="2800" b="1" dirty="0"/>
              <a:t>“Wat doe je op stage of thuis als een van deze ziektes voorkomen op het bedrijf?”</a:t>
            </a:r>
          </a:p>
          <a:p>
            <a:pPr marL="0" indent="0" algn="ctr">
              <a:buNone/>
            </a:pPr>
            <a:endParaRPr lang="nl-NL" sz="2800" b="1" dirty="0"/>
          </a:p>
          <a:p>
            <a:pPr marL="0" indent="0" algn="ctr">
              <a:buNone/>
            </a:pPr>
            <a:r>
              <a:rPr lang="nl-NL" sz="2000" b="1" dirty="0"/>
              <a:t>Heb je tips of tricks? Wat moet je volgens jou zeker niet doen?</a:t>
            </a:r>
          </a:p>
        </p:txBody>
      </p:sp>
    </p:spTree>
    <p:extLst>
      <p:ext uri="{BB962C8B-B14F-4D97-AF65-F5344CB8AC3E}">
        <p14:creationId xmlns:p14="http://schemas.microsoft.com/office/powerpoint/2010/main" val="395630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76C98-CD02-4B09-85CA-1DE929529790}"/>
              </a:ext>
            </a:extLst>
          </p:cNvPr>
          <p:cNvSpPr>
            <a:spLocks noGrp="1"/>
          </p:cNvSpPr>
          <p:nvPr>
            <p:ph type="title"/>
          </p:nvPr>
        </p:nvSpPr>
        <p:spPr/>
        <p:txBody>
          <a:bodyPr/>
          <a:lstStyle/>
          <a:p>
            <a:r>
              <a:rPr lang="nl-NL" dirty="0"/>
              <a:t>Volgende week 7 december</a:t>
            </a:r>
          </a:p>
        </p:txBody>
      </p:sp>
      <p:sp>
        <p:nvSpPr>
          <p:cNvPr id="3" name="Tijdelijke aanduiding voor inhoud 2">
            <a:extLst>
              <a:ext uri="{FF2B5EF4-FFF2-40B4-BE49-F238E27FC236}">
                <a16:creationId xmlns:a16="http://schemas.microsoft.com/office/drawing/2014/main" id="{2EE3608A-D1AF-4B0B-9222-B5EF056CEBEF}"/>
              </a:ext>
            </a:extLst>
          </p:cNvPr>
          <p:cNvSpPr>
            <a:spLocks noGrp="1"/>
          </p:cNvSpPr>
          <p:nvPr>
            <p:ph idx="1"/>
          </p:nvPr>
        </p:nvSpPr>
        <p:spPr/>
        <p:txBody>
          <a:bodyPr/>
          <a:lstStyle/>
          <a:p>
            <a:pPr lvl="1"/>
            <a:r>
              <a:rPr lang="nl-NL" sz="2400" dirty="0"/>
              <a:t>Jongvee hoofdstuk 1. </a:t>
            </a:r>
          </a:p>
          <a:p>
            <a:pPr lvl="1"/>
            <a:endParaRPr lang="nl-NL" sz="2400" dirty="0"/>
          </a:p>
          <a:p>
            <a:endParaRPr lang="nl-NL" dirty="0"/>
          </a:p>
        </p:txBody>
      </p:sp>
    </p:spTree>
    <p:extLst>
      <p:ext uri="{BB962C8B-B14F-4D97-AF65-F5344CB8AC3E}">
        <p14:creationId xmlns:p14="http://schemas.microsoft.com/office/powerpoint/2010/main" val="1311152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2228" y="4114800"/>
            <a:ext cx="10108030" cy="1160403"/>
          </a:xfrm>
        </p:spPr>
        <p:txBody>
          <a:bodyPr/>
          <a:lstStyle/>
          <a:p>
            <a:r>
              <a:rPr lang="nl-NL" dirty="0"/>
              <a:t>Wat hebben jullie geleerd vandaag?</a:t>
            </a:r>
          </a:p>
        </p:txBody>
      </p:sp>
      <p:pic>
        <p:nvPicPr>
          <p:cNvPr id="3" name="Afbeelding 2">
            <a:extLst>
              <a:ext uri="{FF2B5EF4-FFF2-40B4-BE49-F238E27FC236}">
                <a16:creationId xmlns:a16="http://schemas.microsoft.com/office/drawing/2014/main" id="{D27D13C3-25A9-491A-8AFB-E7C3E3C0E78F}"/>
              </a:ext>
            </a:extLst>
          </p:cNvPr>
          <p:cNvPicPr>
            <a:picLocks noChangeAspect="1"/>
          </p:cNvPicPr>
          <p:nvPr/>
        </p:nvPicPr>
        <p:blipFill>
          <a:blip r:embed="rId2"/>
          <a:stretch>
            <a:fillRect/>
          </a:stretch>
        </p:blipFill>
        <p:spPr>
          <a:xfrm>
            <a:off x="3726996" y="597783"/>
            <a:ext cx="4208689" cy="3280789"/>
          </a:xfrm>
          <a:prstGeom prst="rect">
            <a:avLst/>
          </a:prstGeom>
        </p:spPr>
      </p:pic>
    </p:spTree>
    <p:extLst>
      <p:ext uri="{BB962C8B-B14F-4D97-AF65-F5344CB8AC3E}">
        <p14:creationId xmlns:p14="http://schemas.microsoft.com/office/powerpoint/2010/main" val="241358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A5EEB-D4C0-40EC-97F3-DAEA6611BED8}"/>
              </a:ext>
            </a:extLst>
          </p:cNvPr>
          <p:cNvSpPr>
            <a:spLocks noGrp="1"/>
          </p:cNvSpPr>
          <p:nvPr>
            <p:ph type="title"/>
          </p:nvPr>
        </p:nvSpPr>
        <p:spPr/>
        <p:txBody>
          <a:bodyPr/>
          <a:lstStyle/>
          <a:p>
            <a:r>
              <a:rPr lang="nl-NL" dirty="0"/>
              <a:t>Studiewijzer ‘van droogstand  naar jongvee’</a:t>
            </a:r>
          </a:p>
        </p:txBody>
      </p:sp>
      <p:sp>
        <p:nvSpPr>
          <p:cNvPr id="3" name="Tijdelijke aanduiding voor inhoud 2">
            <a:extLst>
              <a:ext uri="{FF2B5EF4-FFF2-40B4-BE49-F238E27FC236}">
                <a16:creationId xmlns:a16="http://schemas.microsoft.com/office/drawing/2014/main" id="{30C1964E-79F3-4370-BBC9-71C6C1675894}"/>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id="{7EC0BC00-7569-4F09-86CD-BC0A5CC8506A}"/>
              </a:ext>
            </a:extLst>
          </p:cNvPr>
          <p:cNvPicPr>
            <a:picLocks noChangeAspect="1"/>
          </p:cNvPicPr>
          <p:nvPr/>
        </p:nvPicPr>
        <p:blipFill rotWithShape="1">
          <a:blip r:embed="rId2"/>
          <a:srcRect r="33246"/>
          <a:stretch/>
        </p:blipFill>
        <p:spPr>
          <a:xfrm>
            <a:off x="3445416" y="1270739"/>
            <a:ext cx="4375786" cy="5297595"/>
          </a:xfrm>
          <a:prstGeom prst="rect">
            <a:avLst/>
          </a:prstGeom>
          <a:ln>
            <a:solidFill>
              <a:schemeClr val="tx1"/>
            </a:solidFill>
          </a:ln>
        </p:spPr>
      </p:pic>
      <p:cxnSp>
        <p:nvCxnSpPr>
          <p:cNvPr id="6" name="Rechte verbindingslijn met pijl 5">
            <a:extLst>
              <a:ext uri="{FF2B5EF4-FFF2-40B4-BE49-F238E27FC236}">
                <a16:creationId xmlns:a16="http://schemas.microsoft.com/office/drawing/2014/main" id="{AACEB8DD-3B71-464F-9BDB-BA78046CF4FD}"/>
              </a:ext>
            </a:extLst>
          </p:cNvPr>
          <p:cNvCxnSpPr/>
          <p:nvPr/>
        </p:nvCxnSpPr>
        <p:spPr>
          <a:xfrm>
            <a:off x="1828801" y="2680854"/>
            <a:ext cx="191192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55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71EA0-19AC-4C05-92AE-CE0BAB95C201}"/>
              </a:ext>
            </a:extLst>
          </p:cNvPr>
          <p:cNvSpPr>
            <a:spLocks noGrp="1"/>
          </p:cNvSpPr>
          <p:nvPr>
            <p:ph type="title"/>
          </p:nvPr>
        </p:nvSpPr>
        <p:spPr/>
        <p:txBody>
          <a:bodyPr/>
          <a:lstStyle/>
          <a:p>
            <a:r>
              <a:rPr lang="nl-NL" dirty="0"/>
              <a:t>Vragen hoofdstuk 2</a:t>
            </a:r>
          </a:p>
        </p:txBody>
      </p:sp>
      <p:sp>
        <p:nvSpPr>
          <p:cNvPr id="3" name="Tijdelijke aanduiding voor inhoud 2">
            <a:extLst>
              <a:ext uri="{FF2B5EF4-FFF2-40B4-BE49-F238E27FC236}">
                <a16:creationId xmlns:a16="http://schemas.microsoft.com/office/drawing/2014/main" id="{D4FE8EBB-E009-433B-BBF6-B1A76C546D06}"/>
              </a:ext>
            </a:extLst>
          </p:cNvPr>
          <p:cNvSpPr>
            <a:spLocks noGrp="1"/>
          </p:cNvSpPr>
          <p:nvPr>
            <p:ph idx="1"/>
          </p:nvPr>
        </p:nvSpPr>
        <p:spPr/>
        <p:txBody>
          <a:bodyPr/>
          <a:lstStyle/>
          <a:p>
            <a:r>
              <a:rPr lang="nl-NL" dirty="0"/>
              <a:t>Hoe ging het? </a:t>
            </a:r>
          </a:p>
        </p:txBody>
      </p:sp>
      <p:pic>
        <p:nvPicPr>
          <p:cNvPr id="4" name="Afbeelding 3">
            <a:extLst>
              <a:ext uri="{FF2B5EF4-FFF2-40B4-BE49-F238E27FC236}">
                <a16:creationId xmlns:a16="http://schemas.microsoft.com/office/drawing/2014/main" id="{34B08361-533D-4F77-917A-D5F7C0EE20C2}"/>
              </a:ext>
            </a:extLst>
          </p:cNvPr>
          <p:cNvPicPr>
            <a:picLocks noChangeAspect="1"/>
          </p:cNvPicPr>
          <p:nvPr/>
        </p:nvPicPr>
        <p:blipFill>
          <a:blip r:embed="rId2"/>
          <a:stretch>
            <a:fillRect/>
          </a:stretch>
        </p:blipFill>
        <p:spPr>
          <a:xfrm>
            <a:off x="2754049" y="1709738"/>
            <a:ext cx="6302081" cy="4167128"/>
          </a:xfrm>
          <a:prstGeom prst="rect">
            <a:avLst/>
          </a:prstGeom>
        </p:spPr>
      </p:pic>
    </p:spTree>
    <p:extLst>
      <p:ext uri="{BB962C8B-B14F-4D97-AF65-F5344CB8AC3E}">
        <p14:creationId xmlns:p14="http://schemas.microsoft.com/office/powerpoint/2010/main" val="251318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F93122-846A-400A-9310-4A8F73F401F0}"/>
              </a:ext>
            </a:extLst>
          </p:cNvPr>
          <p:cNvSpPr>
            <a:spLocks noGrp="1"/>
          </p:cNvSpPr>
          <p:nvPr>
            <p:ph type="title"/>
          </p:nvPr>
        </p:nvSpPr>
        <p:spPr>
          <a:xfrm>
            <a:off x="630350" y="411284"/>
            <a:ext cx="4352697" cy="1160403"/>
          </a:xfrm>
        </p:spPr>
        <p:txBody>
          <a:bodyPr/>
          <a:lstStyle/>
          <a:p>
            <a:r>
              <a:rPr lang="nl-NL" dirty="0"/>
              <a:t>H3: Afkalven </a:t>
            </a:r>
          </a:p>
        </p:txBody>
      </p:sp>
      <p:pic>
        <p:nvPicPr>
          <p:cNvPr id="4" name="Tijdelijke aanduiding voor inhoud 3">
            <a:extLst>
              <a:ext uri="{FF2B5EF4-FFF2-40B4-BE49-F238E27FC236}">
                <a16:creationId xmlns:a16="http://schemas.microsoft.com/office/drawing/2014/main" id="{976C1E59-9020-4856-8D7F-AF2C05C47420}"/>
              </a:ext>
            </a:extLst>
          </p:cNvPr>
          <p:cNvPicPr>
            <a:picLocks noGrp="1" noChangeAspect="1"/>
          </p:cNvPicPr>
          <p:nvPr>
            <p:ph idx="1"/>
          </p:nvPr>
        </p:nvPicPr>
        <p:blipFill>
          <a:blip r:embed="rId2"/>
          <a:stretch>
            <a:fillRect/>
          </a:stretch>
        </p:blipFill>
        <p:spPr>
          <a:xfrm>
            <a:off x="2806699" y="1758724"/>
            <a:ext cx="5892800" cy="4419600"/>
          </a:xfrm>
          <a:prstGeom prst="rect">
            <a:avLst/>
          </a:prstGeom>
        </p:spPr>
      </p:pic>
    </p:spTree>
    <p:extLst>
      <p:ext uri="{BB962C8B-B14F-4D97-AF65-F5344CB8AC3E}">
        <p14:creationId xmlns:p14="http://schemas.microsoft.com/office/powerpoint/2010/main" val="142383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1736" y="429556"/>
            <a:ext cx="9520158" cy="1049235"/>
          </a:xfrm>
        </p:spPr>
        <p:txBody>
          <a:bodyPr/>
          <a:lstStyle/>
          <a:p>
            <a:r>
              <a:rPr lang="nl-NL" dirty="0"/>
              <a:t>Het afkalfproces (De partus)</a:t>
            </a:r>
          </a:p>
        </p:txBody>
      </p:sp>
      <p:sp>
        <p:nvSpPr>
          <p:cNvPr id="3" name="Tijdelijke aanduiding voor inhoud 2"/>
          <p:cNvSpPr>
            <a:spLocks noGrp="1"/>
          </p:cNvSpPr>
          <p:nvPr>
            <p:ph idx="1"/>
          </p:nvPr>
        </p:nvSpPr>
        <p:spPr>
          <a:xfrm>
            <a:off x="671736" y="1772865"/>
            <a:ext cx="10450980" cy="4856535"/>
          </a:xfrm>
        </p:spPr>
        <p:txBody>
          <a:bodyPr>
            <a:normAutofit/>
          </a:bodyPr>
          <a:lstStyle/>
          <a:p>
            <a:r>
              <a:rPr lang="nl-NL" sz="2000" dirty="0"/>
              <a:t>Drachtlengte in dagen </a:t>
            </a:r>
          </a:p>
          <a:p>
            <a:r>
              <a:rPr lang="nl-NL" sz="2000" dirty="0"/>
              <a:t>280 (275-285)</a:t>
            </a:r>
          </a:p>
          <a:p>
            <a:endParaRPr lang="nl-NL" sz="2000" dirty="0"/>
          </a:p>
          <a:p>
            <a:r>
              <a:rPr lang="nl-NL" sz="2000" dirty="0"/>
              <a:t>14-7 dagen voor afkalven:</a:t>
            </a:r>
          </a:p>
          <a:p>
            <a:pPr lvl="1"/>
            <a:r>
              <a:rPr lang="nl-NL" sz="2000" dirty="0"/>
              <a:t> </a:t>
            </a:r>
            <a:r>
              <a:rPr lang="nl-NL" sz="2000" dirty="0" err="1"/>
              <a:t>opuieren</a:t>
            </a:r>
            <a:r>
              <a:rPr lang="nl-NL" sz="2000" dirty="0"/>
              <a:t>;</a:t>
            </a:r>
          </a:p>
          <a:p>
            <a:r>
              <a:rPr lang="nl-NL" sz="2000" dirty="0"/>
              <a:t>4-1 dag(en) voor afkalven: </a:t>
            </a:r>
          </a:p>
          <a:p>
            <a:pPr lvl="1"/>
            <a:r>
              <a:rPr lang="nl-NL" sz="2000" dirty="0"/>
              <a:t>uier vult met biest, kling zwelt op;</a:t>
            </a:r>
          </a:p>
          <a:p>
            <a:r>
              <a:rPr lang="nl-NL" sz="2000" dirty="0"/>
              <a:t>24-12 uur voor afkalven: </a:t>
            </a:r>
          </a:p>
          <a:p>
            <a:pPr lvl="1"/>
            <a:r>
              <a:rPr lang="nl-NL" sz="2000" dirty="0"/>
              <a:t>banden verdwijnen; temperatuur zakt 0,5-1 °C;</a:t>
            </a:r>
          </a:p>
          <a:p>
            <a:r>
              <a:rPr lang="nl-NL" sz="2000" dirty="0"/>
              <a:t>ca. 4 uur voor afkalven: </a:t>
            </a:r>
          </a:p>
          <a:p>
            <a:pPr lvl="1"/>
            <a:r>
              <a:rPr lang="nl-NL" sz="2000" dirty="0"/>
              <a:t>staart omhoog, onrustig, veel staan/liggen, strooisel likken;</a:t>
            </a:r>
          </a:p>
          <a:p>
            <a:r>
              <a:rPr lang="nl-NL" sz="2000" dirty="0"/>
              <a:t>3-1 uur voor afkalven: </a:t>
            </a:r>
          </a:p>
          <a:p>
            <a:pPr lvl="1"/>
            <a:r>
              <a:rPr lang="nl-NL" sz="2000" dirty="0"/>
              <a:t>blaas verschijnt, zichtbaar persen koe.</a:t>
            </a:r>
          </a:p>
        </p:txBody>
      </p:sp>
    </p:spTree>
    <p:extLst>
      <p:ext uri="{BB962C8B-B14F-4D97-AF65-F5344CB8AC3E}">
        <p14:creationId xmlns:p14="http://schemas.microsoft.com/office/powerpoint/2010/main" val="2207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562708"/>
            <a:ext cx="9883872" cy="894558"/>
          </a:xfrm>
        </p:spPr>
        <p:txBody>
          <a:bodyPr>
            <a:normAutofit/>
          </a:bodyPr>
          <a:lstStyle/>
          <a:p>
            <a:r>
              <a:rPr lang="nl-NL" sz="4800" dirty="0"/>
              <a:t>3 fasen van de partus</a:t>
            </a:r>
          </a:p>
        </p:txBody>
      </p:sp>
      <p:sp>
        <p:nvSpPr>
          <p:cNvPr id="3" name="Tijdelijke aanduiding voor inhoud 2"/>
          <p:cNvSpPr>
            <a:spLocks noGrp="1"/>
          </p:cNvSpPr>
          <p:nvPr>
            <p:ph idx="1"/>
          </p:nvPr>
        </p:nvSpPr>
        <p:spPr>
          <a:xfrm>
            <a:off x="521698" y="2894181"/>
            <a:ext cx="11449050" cy="4419599"/>
          </a:xfrm>
        </p:spPr>
        <p:txBody>
          <a:bodyPr>
            <a:normAutofit/>
          </a:bodyPr>
          <a:lstStyle/>
          <a:p>
            <a:r>
              <a:rPr lang="nl-NL" sz="3600" dirty="0"/>
              <a:t>Ontsluitingsfase</a:t>
            </a:r>
          </a:p>
          <a:p>
            <a:r>
              <a:rPr lang="nl-NL" sz="3600" dirty="0"/>
              <a:t>Uitdrijvingsfase</a:t>
            </a:r>
          </a:p>
          <a:p>
            <a:r>
              <a:rPr lang="nl-NL" sz="3600" dirty="0"/>
              <a:t>Nageboortefase</a:t>
            </a:r>
          </a:p>
        </p:txBody>
      </p:sp>
      <p:pic>
        <p:nvPicPr>
          <p:cNvPr id="4" name="Afbeelding 3">
            <a:extLst>
              <a:ext uri="{FF2B5EF4-FFF2-40B4-BE49-F238E27FC236}">
                <a16:creationId xmlns:a16="http://schemas.microsoft.com/office/drawing/2014/main" id="{8D8EBCC7-2B58-453D-BD5F-398F437A38DE}"/>
              </a:ext>
            </a:extLst>
          </p:cNvPr>
          <p:cNvPicPr>
            <a:picLocks noChangeAspect="1"/>
          </p:cNvPicPr>
          <p:nvPr/>
        </p:nvPicPr>
        <p:blipFill>
          <a:blip r:embed="rId3"/>
          <a:stretch>
            <a:fillRect/>
          </a:stretch>
        </p:blipFill>
        <p:spPr>
          <a:xfrm>
            <a:off x="5408189" y="1457266"/>
            <a:ext cx="6214132" cy="4600591"/>
          </a:xfrm>
          <a:prstGeom prst="rect">
            <a:avLst/>
          </a:prstGeom>
        </p:spPr>
      </p:pic>
    </p:spTree>
    <p:extLst>
      <p:ext uri="{BB962C8B-B14F-4D97-AF65-F5344CB8AC3E}">
        <p14:creationId xmlns:p14="http://schemas.microsoft.com/office/powerpoint/2010/main" val="215212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1642" y="479743"/>
            <a:ext cx="10108030" cy="1160403"/>
          </a:xfrm>
        </p:spPr>
        <p:txBody>
          <a:bodyPr/>
          <a:lstStyle/>
          <a:p>
            <a:r>
              <a:rPr lang="nl-NL" dirty="0"/>
              <a:t>Stellingen/Foto’s afkalven</a:t>
            </a:r>
          </a:p>
        </p:txBody>
      </p:sp>
      <p:sp>
        <p:nvSpPr>
          <p:cNvPr id="5" name="Tijdelijke aanduiding voor inhoud 4"/>
          <p:cNvSpPr>
            <a:spLocks noGrp="1"/>
          </p:cNvSpPr>
          <p:nvPr>
            <p:ph idx="1"/>
          </p:nvPr>
        </p:nvSpPr>
        <p:spPr>
          <a:xfrm>
            <a:off x="1131131" y="1766009"/>
            <a:ext cx="11449050" cy="4419599"/>
          </a:xfrm>
        </p:spPr>
        <p:txBody>
          <a:bodyPr/>
          <a:lstStyle/>
          <a:p>
            <a:r>
              <a:rPr lang="nl-NL" dirty="0"/>
              <a:t>Rood en groen bordje in lokaal;</a:t>
            </a:r>
          </a:p>
          <a:p>
            <a:r>
              <a:rPr lang="nl-NL" dirty="0"/>
              <a:t>Eens/  zou het ook zo doen </a:t>
            </a:r>
            <a:r>
              <a:rPr lang="nl-NL" dirty="0">
                <a:sym typeface="Wingdings" panose="05000000000000000000" pitchFamily="2" charset="2"/>
              </a:rPr>
              <a:t> </a:t>
            </a:r>
            <a:r>
              <a:rPr lang="nl-NL" b="1" dirty="0">
                <a:solidFill>
                  <a:srgbClr val="00B050"/>
                </a:solidFill>
                <a:sym typeface="Wingdings" panose="05000000000000000000" pitchFamily="2" charset="2"/>
              </a:rPr>
              <a:t>groen;</a:t>
            </a:r>
          </a:p>
          <a:p>
            <a:r>
              <a:rPr lang="nl-NL" dirty="0">
                <a:sym typeface="Wingdings" panose="05000000000000000000" pitchFamily="2" charset="2"/>
              </a:rPr>
              <a:t>Oneens/ zou het anders doen  </a:t>
            </a:r>
            <a:r>
              <a:rPr lang="nl-NL" b="1" dirty="0">
                <a:solidFill>
                  <a:schemeClr val="accent5"/>
                </a:solidFill>
                <a:sym typeface="Wingdings" panose="05000000000000000000" pitchFamily="2" charset="2"/>
              </a:rPr>
              <a:t>rood;</a:t>
            </a:r>
          </a:p>
          <a:p>
            <a:endParaRPr lang="nl-NL" b="1" dirty="0">
              <a:solidFill>
                <a:schemeClr val="accent5"/>
              </a:solidFill>
              <a:sym typeface="Wingdings" panose="05000000000000000000" pitchFamily="2" charset="2"/>
            </a:endParaRPr>
          </a:p>
          <a:p>
            <a:r>
              <a:rPr lang="nl-NL" b="1" dirty="0">
                <a:sym typeface="Wingdings" panose="05000000000000000000" pitchFamily="2" charset="2"/>
              </a:rPr>
              <a:t>Er is geen waar/niet waar;</a:t>
            </a:r>
          </a:p>
          <a:p>
            <a:r>
              <a:rPr lang="nl-NL" dirty="0">
                <a:sym typeface="Wingdings" panose="05000000000000000000" pitchFamily="2" charset="2"/>
              </a:rPr>
              <a:t>10 seconde om kant te kiezen;</a:t>
            </a:r>
          </a:p>
          <a:p>
            <a:r>
              <a:rPr lang="nl-NL" dirty="0">
                <a:sym typeface="Wingdings" panose="05000000000000000000" pitchFamily="2" charset="2"/>
              </a:rPr>
              <a:t>Omschrijf wat je ziet;</a:t>
            </a:r>
          </a:p>
          <a:p>
            <a:r>
              <a:rPr lang="nl-NL" dirty="0">
                <a:sym typeface="Wingdings" panose="05000000000000000000" pitchFamily="2" charset="2"/>
              </a:rPr>
              <a:t>Geef je mening.</a:t>
            </a:r>
            <a:endParaRPr lang="nl-NL" dirty="0"/>
          </a:p>
        </p:txBody>
      </p:sp>
      <p:pic>
        <p:nvPicPr>
          <p:cNvPr id="3" name="Afbeelding 2">
            <a:extLst>
              <a:ext uri="{FF2B5EF4-FFF2-40B4-BE49-F238E27FC236}">
                <a16:creationId xmlns:a16="http://schemas.microsoft.com/office/drawing/2014/main" id="{FAB54508-EA7A-4FC3-A01C-89D7A20C78C0}"/>
              </a:ext>
            </a:extLst>
          </p:cNvPr>
          <p:cNvPicPr>
            <a:picLocks noChangeAspect="1"/>
          </p:cNvPicPr>
          <p:nvPr/>
        </p:nvPicPr>
        <p:blipFill>
          <a:blip r:embed="rId2"/>
          <a:stretch>
            <a:fillRect/>
          </a:stretch>
        </p:blipFill>
        <p:spPr>
          <a:xfrm>
            <a:off x="5012788" y="3813341"/>
            <a:ext cx="4964869" cy="3044659"/>
          </a:xfrm>
          <a:prstGeom prst="rect">
            <a:avLst/>
          </a:prstGeom>
        </p:spPr>
      </p:pic>
    </p:spTree>
    <p:extLst>
      <p:ext uri="{BB962C8B-B14F-4D97-AF65-F5344CB8AC3E}">
        <p14:creationId xmlns:p14="http://schemas.microsoft.com/office/powerpoint/2010/main" val="228177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9988" y="619951"/>
            <a:ext cx="9634017" cy="869536"/>
          </a:xfrm>
        </p:spPr>
        <p:txBody>
          <a:bodyPr/>
          <a:lstStyle/>
          <a:p>
            <a:r>
              <a:rPr lang="nl-NL" dirty="0"/>
              <a:t>Foto/Stelling 1</a:t>
            </a:r>
          </a:p>
        </p:txBody>
      </p:sp>
      <p:pic>
        <p:nvPicPr>
          <p:cNvPr id="1027" name="il_fi" descr="http://www.dierenklinieklemmer.nl/info_herkauwers/geboorte_kalf/files/iris1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59988" y="1674056"/>
            <a:ext cx="6616097" cy="41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468172"/>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 - met voorbeeld dias (1)</Template>
  <TotalTime>364</TotalTime>
  <Words>1454</Words>
  <Application>Microsoft Office PowerPoint</Application>
  <PresentationFormat>Breedbeeld</PresentationFormat>
  <Paragraphs>176</Paragraphs>
  <Slides>26</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Arial Black</vt:lpstr>
      <vt:lpstr>Calibri</vt:lpstr>
      <vt:lpstr>Segoe UI Light</vt:lpstr>
      <vt:lpstr>Wingdings</vt:lpstr>
      <vt:lpstr>Yuverta</vt:lpstr>
      <vt:lpstr>Les 2. Droogstand H3 en H4 30 november 2022</vt:lpstr>
      <vt:lpstr>Vandaag</vt:lpstr>
      <vt:lpstr>Studiewijzer ‘van droogstand  naar jongvee’</vt:lpstr>
      <vt:lpstr>Vragen hoofdstuk 2</vt:lpstr>
      <vt:lpstr>H3: Afkalven </vt:lpstr>
      <vt:lpstr>Het afkalfproces (De partus)</vt:lpstr>
      <vt:lpstr>3 fasen van de partus</vt:lpstr>
      <vt:lpstr>Stellingen/Foto’s afkalven</vt:lpstr>
      <vt:lpstr>Foto/Stelling 1</vt:lpstr>
      <vt:lpstr>Foto/Stelling 2</vt:lpstr>
      <vt:lpstr>Foto/Stelling 3</vt:lpstr>
      <vt:lpstr>Foto/Stelling 4</vt:lpstr>
      <vt:lpstr>Foto/Stelling 5</vt:lpstr>
      <vt:lpstr>Foto/Stelling 6</vt:lpstr>
      <vt:lpstr>Foto/Stelling 7</vt:lpstr>
      <vt:lpstr>Foto/Stelling 8</vt:lpstr>
      <vt:lpstr>Verschillende soorten liggingen</vt:lpstr>
      <vt:lpstr>Problemen bij afkalven</vt:lpstr>
      <vt:lpstr>Problemen na het afkalven</vt:lpstr>
      <vt:lpstr>Controle en verzorging</vt:lpstr>
      <vt:lpstr>Hoofdstuk 4: verse koeien, zorgroepen, zorgplein</vt:lpstr>
      <vt:lpstr>Controle en zorg </vt:lpstr>
      <vt:lpstr>Problemen tijdens transitieperiode bij koe en/of kalf</vt:lpstr>
      <vt:lpstr>Nabespreken </vt:lpstr>
      <vt:lpstr>Volgende week 7 december</vt:lpstr>
      <vt:lpstr>Wat hebben jullie geleerd 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Droogstand H3 en H4 H3 Afkalven H4 Verse koeien, zorggroepen, zorgplein</dc:title>
  <dc:creator>Wils Verberne</dc:creator>
  <cp:lastModifiedBy>Wils Verberne</cp:lastModifiedBy>
  <cp:revision>33</cp:revision>
  <dcterms:created xsi:type="dcterms:W3CDTF">2022-01-17T08:36:45Z</dcterms:created>
  <dcterms:modified xsi:type="dcterms:W3CDTF">2022-11-21T13:14:48Z</dcterms:modified>
</cp:coreProperties>
</file>